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13"/>
  </p:notesMasterIdLst>
  <p:sldIdLst>
    <p:sldId id="257" r:id="rId2"/>
    <p:sldId id="456" r:id="rId3"/>
    <p:sldId id="543" r:id="rId4"/>
    <p:sldId id="552" r:id="rId5"/>
    <p:sldId id="551" r:id="rId6"/>
    <p:sldId id="553" r:id="rId7"/>
    <p:sldId id="554" r:id="rId8"/>
    <p:sldId id="532" r:id="rId9"/>
    <p:sldId id="538" r:id="rId10"/>
    <p:sldId id="537" r:id="rId11"/>
    <p:sldId id="55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kformiga FORMIGA" initials="jF" lastIdx="2" clrIdx="0">
    <p:extLst>
      <p:ext uri="{19B8F6BF-5375-455C-9EA6-DF929625EA0E}">
        <p15:presenceInfo xmlns:p15="http://schemas.microsoft.com/office/powerpoint/2012/main" userId="191ab2513ddd3d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0D7"/>
    <a:srgbClr val="B3C6E7"/>
    <a:srgbClr val="D2D6E4"/>
    <a:srgbClr val="C3C8DB"/>
    <a:srgbClr val="CDD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8:38:56.25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EAFAC-5EEB-4C59-ACCC-7060463D5CB1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4BFD9-8F00-40E2-9C2D-5B06B9B07B7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7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DE570-3AAE-4ABC-8C0E-6FD02820F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78CECC-DD3C-4D66-8191-ABC9A2F54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E186BB-E100-4901-B46C-3D79B48C0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1F-D89C-4E3D-81DA-878060E15759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3C41BB-59C0-4B9B-A32C-18C80A53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B6A0DA-1D86-4A39-B193-748C0527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1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A98995-0FCC-426A-90A1-99D244A4C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F1535A4-E621-45D0-9124-A1C2AF478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C56814-31AA-4271-92FB-65A4D804C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81DB0-4E2B-4780-86A4-F35E24E89609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451A73-7D29-4D0E-B9F3-56452C562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583E8C-5C9B-4378-9BBF-FAEA71AF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6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020BED-80A7-4D04-8DF8-146B83A17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5338FC9-95FD-4371-8F79-70386EF33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F7A7CB-BC7B-4AAF-A654-9BD5A47A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F99CC-2FEA-4CE8-BFF4-F321FADBF29C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9A5204-AB87-4EF7-8380-3DD7D31C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3E28DE-C9CC-4FD4-B764-BB1B3091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1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A07A8-4671-406B-9925-2835DEBC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813546-3ADE-4D1C-80A0-79602D00D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15416A-B9C4-42AE-8C1F-0372FA89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9591-2602-4A01-B950-BAE14A08A639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66A2FE-C3B3-43B1-9A56-C24257F7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E0686A-A108-46FA-91C8-0170ABC1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4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79C9F-3505-4629-9713-3316C99B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FF314B-540B-4C29-8D86-5EAFB2E42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26DE7E-D468-44C3-ACE0-9B4D7C4F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1E4-3F66-4D25-987F-7A89704B7D75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7E2B99-2F02-4044-BDDC-3631D099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A61CCF-08DF-44A1-BA17-D80068C4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5F03D-DA0A-41D2-9BF2-BA281A9F0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8A2960-6A41-4C0E-ABC7-E2E0EDFB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FFC5BEF-FEB8-4D7D-A41A-7911FD2E4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09A975-F019-4896-9B03-7ED2FE5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25FC-7CFD-4307-B7DB-19A6D4558372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A7A061-E4AE-491A-8916-DBA812AB1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2F0B20-51E4-48DA-8323-143C98B8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CDA1D-9823-4A57-9083-E4D5B9C6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29C2F2-B39C-4C32-B65A-1668B5DC3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33B76EF-BBA4-4662-94F1-83A664312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6BE8D61-B6E1-4932-B746-9C9C6F46F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65DC5F-46AE-4A21-AA11-7D621FA3F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36384D4-6F3B-49B0-84B2-B2FDC12B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9853-5F23-45C2-ADB7-BE489A64D4EF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AF0781A-234D-46F5-919F-3788BA01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114B80F-1E01-4B77-B2A0-BC01F2C3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9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76BC4-1830-461D-912E-91EAB48F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8C0CA97-8259-476E-A690-BE224E47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8D1-8C71-41C0-A52E-89B302FC9F94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B25FDC-F1BB-4EA7-94B1-A6594670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9C8594E-7895-431E-8F29-86597806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4BB6-9D51-4460-9275-E2DE9162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F0986-CF6B-43F7-8F0E-73E3F8C18834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A8F6B9A-4A54-4CD4-A101-1CEBD1D0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39AE49-6E15-4C49-9A3E-064036D9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8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AC9B5-3BC7-4FC6-BB8D-CE3EEDB4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788755-8366-49FB-A8C6-E3E406795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9A46A8-888D-4E56-B58A-88AD95789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152C006-E1E8-435B-829B-474AEAE1C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1A0F-D77F-4759-A55D-6340DD8EA911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52474F-3DD6-49F0-8FA8-BBC9E13D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475A4C4-F789-4D20-87C8-44499ED9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0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807E3-339D-4597-A30E-72AA8E4D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8567F4-9A2F-43B7-A64C-3D671C9B7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EFAE74-81FC-49B6-83BA-6DD408DE7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311742-BDA6-4FED-AF68-7C94A62D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10-15AB-4547-8CC7-CF06978C177C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F6A48E-0637-408B-A30B-FDA2309F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CE45BD-2AA9-4550-9B25-3C069F35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0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FA9AB3B-47FC-416D-A040-E58F5E3F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F9FC6A-B9EA-4E59-A7F4-A181EA415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E5C67B-FE57-459B-A0B4-714A601823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EFAF6-3D2C-4096-A292-145F7F528F12}" type="datetime1">
              <a:rPr lang="en-US" smtClean="0"/>
              <a:t>3/10/2021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955E96-AE84-4DFA-9E85-0D6E456DF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3E01BC-4390-48B0-B02B-5DDB902AB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9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7" Type="http://schemas.openxmlformats.org/officeDocument/2006/relationships/image" Target="../media/image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.jpe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7.png"/><Relationship Id="rId16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27.gif"/><Relationship Id="rId10" Type="http://schemas.openxmlformats.org/officeDocument/2006/relationships/image" Target="../media/image90.png"/><Relationship Id="rId4" Type="http://schemas.openxmlformats.org/officeDocument/2006/relationships/image" Target="../media/image84.gif"/><Relationship Id="rId9" Type="http://schemas.openxmlformats.org/officeDocument/2006/relationships/image" Target="../media/image89.png"/><Relationship Id="rId14" Type="http://schemas.openxmlformats.org/officeDocument/2006/relationships/image" Target="../media/image9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.gif"/><Relationship Id="rId18" Type="http://schemas.openxmlformats.org/officeDocument/2006/relationships/image" Target="../media/image106.gif"/><Relationship Id="rId3" Type="http://schemas.openxmlformats.org/officeDocument/2006/relationships/image" Target="../media/image8.jpeg"/><Relationship Id="rId7" Type="http://schemas.openxmlformats.org/officeDocument/2006/relationships/image" Target="../media/image85.png"/><Relationship Id="rId12" Type="http://schemas.openxmlformats.org/officeDocument/2006/relationships/image" Target="../media/image101.emf"/><Relationship Id="rId17" Type="http://schemas.openxmlformats.org/officeDocument/2006/relationships/image" Target="../media/image105.png"/><Relationship Id="rId2" Type="http://schemas.openxmlformats.org/officeDocument/2006/relationships/image" Target="../media/image7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0.emf"/><Relationship Id="rId5" Type="http://schemas.openxmlformats.org/officeDocument/2006/relationships/image" Target="../media/image95.gif"/><Relationship Id="rId15" Type="http://schemas.openxmlformats.org/officeDocument/2006/relationships/image" Target="../media/image103.png"/><Relationship Id="rId10" Type="http://schemas.openxmlformats.org/officeDocument/2006/relationships/image" Target="../media/image99.png"/><Relationship Id="rId19" Type="http://schemas.openxmlformats.org/officeDocument/2006/relationships/image" Target="../media/image107.png"/><Relationship Id="rId4" Type="http://schemas.openxmlformats.org/officeDocument/2006/relationships/image" Target="../media/image84.gif"/><Relationship Id="rId9" Type="http://schemas.openxmlformats.org/officeDocument/2006/relationships/image" Target="../media/image98.png"/><Relationship Id="rId1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emf"/><Relationship Id="rId18" Type="http://schemas.openxmlformats.org/officeDocument/2006/relationships/image" Target="../media/image17.png"/><Relationship Id="rId3" Type="http://schemas.openxmlformats.org/officeDocument/2006/relationships/image" Target="../media/image7.png"/><Relationship Id="rId21" Type="http://schemas.openxmlformats.org/officeDocument/2006/relationships/image" Target="../media/image20.emf"/><Relationship Id="rId12" Type="http://schemas.openxmlformats.org/officeDocument/2006/relationships/image" Target="../media/image11.png"/><Relationship Id="rId17" Type="http://schemas.openxmlformats.org/officeDocument/2006/relationships/image" Target="../media/image16.emf"/><Relationship Id="rId2" Type="http://schemas.openxmlformats.org/officeDocument/2006/relationships/image" Target="../media/image6.gif"/><Relationship Id="rId16" Type="http://schemas.openxmlformats.org/officeDocument/2006/relationships/image" Target="../media/image15.png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.gif"/><Relationship Id="rId5" Type="http://schemas.openxmlformats.org/officeDocument/2006/relationships/customXml" Target="../ink/ink1.xm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gif"/><Relationship Id="rId19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9.png"/><Relationship Id="rId14" Type="http://schemas.openxmlformats.org/officeDocument/2006/relationships/image" Target="../media/image13.emf"/><Relationship Id="rId22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8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5" Type="http://schemas.openxmlformats.org/officeDocument/2006/relationships/image" Target="../media/image33.emf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gif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8.jpeg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8.emf"/><Relationship Id="rId5" Type="http://schemas.openxmlformats.org/officeDocument/2006/relationships/image" Target="../media/image11.png"/><Relationship Id="rId10" Type="http://schemas.openxmlformats.org/officeDocument/2006/relationships/image" Target="../media/image37.gif"/><Relationship Id="rId4" Type="http://schemas.openxmlformats.org/officeDocument/2006/relationships/image" Target="../media/image23.png"/><Relationship Id="rId9" Type="http://schemas.openxmlformats.org/officeDocument/2006/relationships/image" Target="../media/image36.png"/><Relationship Id="rId14" Type="http://schemas.openxmlformats.org/officeDocument/2006/relationships/image" Target="../media/image4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png"/><Relationship Id="rId3" Type="http://schemas.openxmlformats.org/officeDocument/2006/relationships/image" Target="../media/image8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7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27.gif"/><Relationship Id="rId15" Type="http://schemas.openxmlformats.org/officeDocument/2006/relationships/image" Target="../media/image51.emf"/><Relationship Id="rId10" Type="http://schemas.openxmlformats.org/officeDocument/2006/relationships/image" Target="../media/image46.png"/><Relationship Id="rId4" Type="http://schemas.openxmlformats.org/officeDocument/2006/relationships/image" Target="../media/image41.gif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emf"/><Relationship Id="rId3" Type="http://schemas.openxmlformats.org/officeDocument/2006/relationships/image" Target="../media/image8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3.emf"/><Relationship Id="rId2" Type="http://schemas.openxmlformats.org/officeDocument/2006/relationships/image" Target="../media/image7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11" Type="http://schemas.openxmlformats.org/officeDocument/2006/relationships/image" Target="../media/image58.png"/><Relationship Id="rId5" Type="http://schemas.openxmlformats.org/officeDocument/2006/relationships/image" Target="../media/image27.gif"/><Relationship Id="rId1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41.gif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image" Target="../media/image8.jpeg"/><Relationship Id="rId7" Type="http://schemas.openxmlformats.org/officeDocument/2006/relationships/image" Target="../media/image63.emf"/><Relationship Id="rId12" Type="http://schemas.openxmlformats.org/officeDocument/2006/relationships/image" Target="../media/image27.gif"/><Relationship Id="rId2" Type="http://schemas.openxmlformats.org/officeDocument/2006/relationships/image" Target="../media/image7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71.emf"/><Relationship Id="rId10" Type="http://schemas.openxmlformats.org/officeDocument/2006/relationships/image" Target="../media/image54.png"/><Relationship Id="rId4" Type="http://schemas.openxmlformats.org/officeDocument/2006/relationships/image" Target="../media/image11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80.png"/><Relationship Id="rId3" Type="http://schemas.openxmlformats.org/officeDocument/2006/relationships/image" Target="../media/image8.jpe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emf"/><Relationship Id="rId4" Type="http://schemas.openxmlformats.org/officeDocument/2006/relationships/image" Target="../media/image27.gif"/><Relationship Id="rId9" Type="http://schemas.openxmlformats.org/officeDocument/2006/relationships/image" Target="../media/image76.emf"/><Relationship Id="rId1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Άκρη δεν έχει ο ουρανός για άστρα που τρεμοσβήνουν λαμπυρίζοντας ... Τα  πεφταστέρια του Αυγούστου βαπτίζονται ξαν… em 2020 | Estrela gif, Estrelas  cadentes, Cenário anime">
            <a:extLst>
              <a:ext uri="{FF2B5EF4-FFF2-40B4-BE49-F238E27FC236}">
                <a16:creationId xmlns:a16="http://schemas.microsoft.com/office/drawing/2014/main" id="{BF38F7B2-B859-45F5-B1C4-4FCB4F32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40563" y="2817091"/>
            <a:ext cx="8779610" cy="1261202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Séries de Potências</a:t>
            </a:r>
            <a:endParaRPr lang="pt-BR" sz="7200" b="1" dirty="0">
              <a:solidFill>
                <a:srgbClr val="FFFF0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75919CA-0A10-45AB-9248-C3BAC05630DE}"/>
              </a:ext>
            </a:extLst>
          </p:cNvPr>
          <p:cNvSpPr/>
          <p:nvPr/>
        </p:nvSpPr>
        <p:spPr>
          <a:xfrm>
            <a:off x="10632504" y="6292310"/>
            <a:ext cx="1431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V24/08/2020</a:t>
            </a:r>
            <a:endParaRPr lang="en-US" dirty="0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EA8CC55-8D74-4B69-ABBD-F0C38EFD2CF0}"/>
              </a:ext>
            </a:extLst>
          </p:cNvPr>
          <p:cNvGrpSpPr/>
          <p:nvPr/>
        </p:nvGrpSpPr>
        <p:grpSpPr>
          <a:xfrm>
            <a:off x="200861" y="188233"/>
            <a:ext cx="7420633" cy="1655533"/>
            <a:chOff x="-2643558" y="-4324455"/>
            <a:chExt cx="8947494" cy="23478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tângulo: Cantos Arredondados 18">
                  <a:extLst>
                    <a:ext uri="{FF2B5EF4-FFF2-40B4-BE49-F238E27FC236}">
                      <a16:creationId xmlns:a16="http://schemas.microsoft.com/office/drawing/2014/main" id="{20CED9AF-ECDE-44DA-9252-1271F5C7E0C5}"/>
                    </a:ext>
                  </a:extLst>
                </p:cNvPr>
                <p:cNvSpPr/>
                <p:nvPr/>
              </p:nvSpPr>
              <p:spPr>
                <a:xfrm>
                  <a:off x="-2643558" y="-4324455"/>
                  <a:ext cx="4101174" cy="2347823"/>
                </a:xfrm>
                <a:prstGeom prst="roundRect">
                  <a:avLst/>
                </a:prstGeom>
                <a:solidFill>
                  <a:srgbClr val="7030A0">
                    <a:alpha val="46000"/>
                  </a:srgb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880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8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  <m:r>
                          <a:rPr lang="pt-BR" sz="8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l-GR" sz="8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oMath>
                    </m:oMathPara>
                  </a14:m>
                  <a:endParaRPr lang="en-US" sz="8000" b="1" dirty="0"/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𝛆</m:t>
                      </m:r>
                    </m:oMath>
                  </a14:m>
                  <a:r>
                    <a:rPr lang="en-US" sz="2400" b="1" dirty="0">
                      <a:solidFill>
                        <a:srgbClr val="FF0000"/>
                      </a:solidFill>
                      <a:latin typeface="Arial Black" panose="020B0A04020102020204" pitchFamily="34" charset="0"/>
                    </a:rPr>
                    <a:t> </a:t>
                  </a:r>
                  <a:r>
                    <a:rPr lang="en-US" sz="2400" b="1" dirty="0">
                      <a:latin typeface="Arial Black" panose="020B0A04020102020204" pitchFamily="34" charset="0"/>
                    </a:rPr>
                    <a:t>- learning</a:t>
                  </a:r>
                </a:p>
                <a:p>
                  <a:pPr algn="ctr"/>
                  <a:endParaRPr lang="en-US" sz="8800" dirty="0"/>
                </a:p>
              </p:txBody>
            </p:sp>
          </mc:Choice>
          <mc:Fallback xmlns="">
            <p:sp>
              <p:nvSpPr>
                <p:cNvPr id="19" name="Retângulo: Cantos Arredondados 18">
                  <a:extLst>
                    <a:ext uri="{FF2B5EF4-FFF2-40B4-BE49-F238E27FC236}">
                      <a16:creationId xmlns:a16="http://schemas.microsoft.com/office/drawing/2014/main" id="{20CED9AF-ECDE-44DA-9252-1271F5C7E0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643558" y="-4324455"/>
                  <a:ext cx="4101174" cy="2347823"/>
                </a:xfrm>
                <a:prstGeom prst="roundRect">
                  <a:avLst/>
                </a:prstGeom>
                <a:blipFill>
                  <a:blip r:embed="rId4"/>
                  <a:stretch>
                    <a:fillRect b="-938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47931E1D-9EEF-4411-A263-3A1886B51FAF}"/>
                    </a:ext>
                  </a:extLst>
                </p:cNvPr>
                <p:cNvSpPr txBox="1"/>
                <p:nvPr/>
              </p:nvSpPr>
              <p:spPr>
                <a:xfrm>
                  <a:off x="1457616" y="-3870735"/>
                  <a:ext cx="4846320" cy="1440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3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𝜮</m:t>
                      </m:r>
                    </m:oMath>
                  </a14:m>
                  <a:r>
                    <a:rPr lang="pt-BR" sz="3000" dirty="0" err="1">
                      <a:solidFill>
                        <a:srgbClr val="FFFF00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studando</a:t>
                  </a:r>
                  <a:r>
                    <a:rPr lang="pt-BR" sz="3000" dirty="0">
                      <a:solidFill>
                        <a:srgbClr val="FFFF00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a14:m>
                  <a:r>
                    <a:rPr lang="pt-BR" sz="3000" dirty="0">
                      <a:solidFill>
                        <a:srgbClr val="FFFF00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m </a:t>
                  </a:r>
                  <a14:m>
                    <m:oMath xmlns:m="http://schemas.openxmlformats.org/officeDocument/2006/math">
                      <m:r>
                        <a:rPr lang="el-GR" sz="3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</m:t>
                      </m:r>
                    </m:oMath>
                  </a14:m>
                  <a:r>
                    <a:rPr lang="pt-BR" sz="3000" dirty="0">
                      <a:solidFill>
                        <a:srgbClr val="FFFF00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asa </a:t>
                  </a:r>
                  <a:r>
                    <a:rPr lang="pt-BR" sz="3000" b="1" dirty="0">
                      <a:solidFill>
                        <a:schemeClr val="bg1"/>
                      </a:solidFill>
                      <a:latin typeface="Freestyle Script" panose="030804020302050B0404" pitchFamily="66" charset="0"/>
                    </a:rPr>
                    <a:t>Prof. Jorge Formiga </a:t>
                  </a:r>
                  <a:endParaRPr lang="en-US" sz="3000" b="1" dirty="0">
                    <a:solidFill>
                      <a:schemeClr val="bg1"/>
                    </a:solidFill>
                    <a:latin typeface="Freestyle Script" panose="030804020302050B0404" pitchFamily="66" charset="0"/>
                  </a:endParaRPr>
                </a:p>
              </p:txBody>
            </p:sp>
          </mc:Choice>
          <mc:Fallback xmlns=""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47931E1D-9EEF-4411-A263-3A1886B51F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616" y="-3870735"/>
                  <a:ext cx="4846320" cy="1440382"/>
                </a:xfrm>
                <a:prstGeom prst="rect">
                  <a:avLst/>
                </a:prstGeom>
                <a:blipFill>
                  <a:blip r:embed="rId5"/>
                  <a:stretch>
                    <a:fillRect l="-3642" t="-6587" b="-173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10" descr="TUTORIAL] Como fazer uma Barra de Loading na Unity 5">
            <a:extLst>
              <a:ext uri="{FF2B5EF4-FFF2-40B4-BE49-F238E27FC236}">
                <a16:creationId xmlns:a16="http://schemas.microsoft.com/office/drawing/2014/main" id="{6F337C91-7D1A-4514-8C6E-2DD066EDFF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400" y="5360217"/>
            <a:ext cx="1274010" cy="130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ading Buffering GIF - Loading Buffering PleaseWait GIFs">
            <a:extLst>
              <a:ext uri="{FF2B5EF4-FFF2-40B4-BE49-F238E27FC236}">
                <a16:creationId xmlns:a16="http://schemas.microsoft.com/office/drawing/2014/main" id="{146E8734-2D2C-4CE5-8CDD-2B745E807D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867" y="5842336"/>
            <a:ext cx="1397239" cy="10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bell subscribe gif">
            <a:extLst>
              <a:ext uri="{FF2B5EF4-FFF2-40B4-BE49-F238E27FC236}">
                <a16:creationId xmlns:a16="http://schemas.microsoft.com/office/drawing/2014/main" id="{0AD452A8-162D-4096-A4DD-1CA28743CA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037" y="4682835"/>
            <a:ext cx="955963" cy="9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AE18D3-4227-40C1-AE71-AC45050B79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3992" y="4109359"/>
            <a:ext cx="2908444" cy="247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72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Post It Sticker for iOS &amp; Android | GIPHY">
            <a:extLst>
              <a:ext uri="{FF2B5EF4-FFF2-40B4-BE49-F238E27FC236}">
                <a16:creationId xmlns:a16="http://schemas.microsoft.com/office/drawing/2014/main" id="{36B9463F-233F-4866-BFD9-D635A4C5F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292" y="-6928"/>
            <a:ext cx="1316182" cy="13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C52C7A8-30A0-428E-AB90-D56D71FD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22" y="806304"/>
            <a:ext cx="8105775" cy="14954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D09A88A-2B27-4E5E-B027-739B2E7B0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78" y="2470439"/>
            <a:ext cx="3314700" cy="4762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3BCB75E-0F52-448D-860E-618E69E20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976" y="2193059"/>
            <a:ext cx="4229100" cy="11049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29827BF-C5D4-4601-9FA8-F4AE90E26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4034" y="3149168"/>
            <a:ext cx="2428875" cy="109537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2F87EE3-1872-4EB3-95F3-F5262F590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8580" y="3287280"/>
            <a:ext cx="2733675" cy="81915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F67B3DD-63ED-4A18-B383-0694706FE4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019" y="3826596"/>
            <a:ext cx="2905125" cy="88582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2ECFB20-0164-46FF-BDB6-8B299F69AF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2227" y="4638242"/>
            <a:ext cx="6477000" cy="35242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8241F4D-0BA2-455F-B2CB-E1155AD988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1297" y="5455516"/>
            <a:ext cx="2333625" cy="36195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7AFAF4A-623E-4286-8F4B-8C4B8DCAF0B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1567"/>
          <a:stretch/>
        </p:blipFill>
        <p:spPr>
          <a:xfrm>
            <a:off x="6470362" y="5523345"/>
            <a:ext cx="2114550" cy="345353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DC1D6B6F-0B54-45C7-8E1C-79528F9E9B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49429" y="5508819"/>
            <a:ext cx="747252" cy="403123"/>
          </a:xfrm>
          <a:prstGeom prst="rect">
            <a:avLst/>
          </a:prstGeom>
        </p:spPr>
      </p:pic>
      <p:pic>
        <p:nvPicPr>
          <p:cNvPr id="50" name="Picture 4" descr="Resultado de imagem para seta gif">
            <a:extLst>
              <a:ext uri="{FF2B5EF4-FFF2-40B4-BE49-F238E27FC236}">
                <a16:creationId xmlns:a16="http://schemas.microsoft.com/office/drawing/2014/main" id="{CB044974-5CE7-4B05-9BE7-50796A2CA6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21155" y="5379077"/>
            <a:ext cx="394143" cy="5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ítulo 1">
            <a:extLst>
              <a:ext uri="{FF2B5EF4-FFF2-40B4-BE49-F238E27FC236}">
                <a16:creationId xmlns:a16="http://schemas.microsoft.com/office/drawing/2014/main" id="{F51E3BF8-1CFC-4C13-A277-233CAE95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4" y="-205145"/>
            <a:ext cx="4525447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Exemplo 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2" name="Picture 2" descr="Pensando GIFs | Tenor">
            <a:extLst>
              <a:ext uri="{FF2B5EF4-FFF2-40B4-BE49-F238E27FC236}">
                <a16:creationId xmlns:a16="http://schemas.microsoft.com/office/drawing/2014/main" id="{61C9B38F-E328-43CB-ADF1-C8A6EC80B9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68" y="5960136"/>
            <a:ext cx="914400" cy="7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F208159B-6A03-4627-AE4F-8B132B7A1999}"/>
              </a:ext>
            </a:extLst>
          </p:cNvPr>
          <p:cNvSpPr txBox="1"/>
          <p:nvPr/>
        </p:nvSpPr>
        <p:spPr>
          <a:xfrm>
            <a:off x="3953162" y="6250639"/>
            <a:ext cx="6567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E na extremidade x=-1/3 e x=1/3?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0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Post It Sticker for iOS &amp; Android | GIPHY">
            <a:extLst>
              <a:ext uri="{FF2B5EF4-FFF2-40B4-BE49-F238E27FC236}">
                <a16:creationId xmlns:a16="http://schemas.microsoft.com/office/drawing/2014/main" id="{36B9463F-233F-4866-BFD9-D635A4C5F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56" y="122381"/>
            <a:ext cx="1316182" cy="13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he End GIFs - Get the best GIF on GIPHY">
            <a:extLst>
              <a:ext uri="{FF2B5EF4-FFF2-40B4-BE49-F238E27FC236}">
                <a16:creationId xmlns:a16="http://schemas.microsoft.com/office/drawing/2014/main" id="{9FFF2166-EB3C-4964-981B-DEB113E3F7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254" y="4835888"/>
            <a:ext cx="1246909" cy="71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ítulo 1">
            <a:extLst>
              <a:ext uri="{FF2B5EF4-FFF2-40B4-BE49-F238E27FC236}">
                <a16:creationId xmlns:a16="http://schemas.microsoft.com/office/drawing/2014/main" id="{F51E3BF8-1CFC-4C13-A277-233CAE95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4" y="-205145"/>
            <a:ext cx="4525447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Exemplo 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F9ECCC7-3A63-44F8-8D36-E603B0C27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5" y="1210685"/>
            <a:ext cx="1238250" cy="40957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A4379A9-D666-441E-910E-9B2E588682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352" t="45522" r="42023"/>
          <a:stretch/>
        </p:blipFill>
        <p:spPr>
          <a:xfrm>
            <a:off x="3297382" y="212437"/>
            <a:ext cx="1671782" cy="81467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C0DF563-27D1-4474-A4F6-CCE8F5E17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418" y="1816388"/>
            <a:ext cx="3657600" cy="9715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F46AD5B-871C-41DA-A6E2-127F33DDBC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8409" y="1976005"/>
            <a:ext cx="4343400" cy="8001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C9DD814-EFB7-4D0F-BE90-6893B4B5A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0105" y="1958253"/>
            <a:ext cx="1485900" cy="44767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5E5059E6-33A4-41E8-AD1D-B74B44EB2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4982" y="2476164"/>
            <a:ext cx="1219200" cy="353961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431D40FF-9D00-4DF7-850C-8BF38074FA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3826" y="2933067"/>
            <a:ext cx="904568" cy="363794"/>
          </a:xfrm>
          <a:prstGeom prst="rect">
            <a:avLst/>
          </a:prstGeom>
        </p:spPr>
      </p:pic>
      <p:pic>
        <p:nvPicPr>
          <p:cNvPr id="34" name="Picture 2" descr="Excited Exclamation Point Sticker by Bath &amp; Body Works for iOS &amp; Android |  GIPHY">
            <a:extLst>
              <a:ext uri="{FF2B5EF4-FFF2-40B4-BE49-F238E27FC236}">
                <a16:creationId xmlns:a16="http://schemas.microsoft.com/office/drawing/2014/main" id="{0EA369AD-DA8F-499E-B227-B352A8FA51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328">
            <a:off x="10431729" y="2812707"/>
            <a:ext cx="568105" cy="56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545CAA09-3552-4DE4-BB5A-49A038C337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257" y="3017115"/>
            <a:ext cx="2162175" cy="361950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5517F3A1-923D-46CD-836E-4EB64DAE30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607" y="3586162"/>
            <a:ext cx="3571875" cy="904875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9E2A1954-85F9-47C5-9FB0-58865B1C09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79955" y="3899044"/>
            <a:ext cx="4810125" cy="371475"/>
          </a:xfrm>
          <a:prstGeom prst="rect">
            <a:avLst/>
          </a:prstGeom>
        </p:spPr>
      </p:pic>
      <p:pic>
        <p:nvPicPr>
          <p:cNvPr id="41" name="Picture 2" descr="Excited Exclamation Point Sticker by Bath &amp; Body Works for iOS &amp; Android |  GIPHY">
            <a:extLst>
              <a:ext uri="{FF2B5EF4-FFF2-40B4-BE49-F238E27FC236}">
                <a16:creationId xmlns:a16="http://schemas.microsoft.com/office/drawing/2014/main" id="{B13D0DB8-D558-440E-BCD6-713E1BE9DF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328">
            <a:off x="10593364" y="3768670"/>
            <a:ext cx="568105" cy="56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A7F8B01E-36F2-4E35-A9D1-F2F8D6FC4E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53477" y="5035116"/>
            <a:ext cx="5067300" cy="371475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68C21B53-58A5-49F6-A02A-6DAA33E90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47" y="5746025"/>
            <a:ext cx="1417996" cy="76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72CF3B2-CE65-4D16-B756-F5021EDB585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1512" t="50716" r="44967" b="19920"/>
          <a:stretch/>
        </p:blipFill>
        <p:spPr>
          <a:xfrm>
            <a:off x="9661237" y="665018"/>
            <a:ext cx="1984101" cy="97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7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deias vs. Motivação ~ LeNinja.com.br">
            <a:extLst>
              <a:ext uri="{FF2B5EF4-FFF2-40B4-BE49-F238E27FC236}">
                <a16:creationId xmlns:a16="http://schemas.microsoft.com/office/drawing/2014/main" id="{137714B4-690C-43F8-9812-B0D9AAEE45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874"/>
            <a:ext cx="2381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F043BD69-13A7-48A2-867F-E8F3C221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33E09CD-34AE-46B5-97A7-69F39A3EDF7B}" type="slidenum">
              <a:rPr lang="en-US" smtClean="0"/>
              <a:t>2</a:t>
            </a:fld>
            <a:endParaRPr lang="en-US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C6611EE-E7AB-4E7B-A39E-F28C973EAD92}"/>
              </a:ext>
            </a:extLst>
          </p:cNvPr>
          <p:cNvSpPr/>
          <p:nvPr/>
        </p:nvSpPr>
        <p:spPr>
          <a:xfrm>
            <a:off x="0" y="5434294"/>
            <a:ext cx="1856509" cy="1423706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247ABC45-717A-43FD-9D7F-C23EE8D8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9B82594F-1505-4819-9712-EDA40BD9A9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BA95DB92-79AC-487A-BE0A-FE50589BCA5F}"/>
                  </a:ext>
                </a:extLst>
              </p14:cNvPr>
              <p14:cNvContentPartPr/>
              <p14:nvPr/>
            </p14:nvContentPartPr>
            <p14:xfrm>
              <a:off x="2015258" y="2631078"/>
              <a:ext cx="360" cy="3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BA95DB92-79AC-487A-BE0A-FE50589BCA5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06258" y="262207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ítulo 1">
            <a:extLst>
              <a:ext uri="{FF2B5EF4-FFF2-40B4-BE49-F238E27FC236}">
                <a16:creationId xmlns:a16="http://schemas.microsoft.com/office/drawing/2014/main" id="{E9A9EA81-D582-4E30-8880-D6C65AFF8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11" y="-189148"/>
            <a:ext cx="10598407" cy="114300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Motivação e importância?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E3B5D37-4A13-406C-BA6F-04A621E3B80C}"/>
              </a:ext>
            </a:extLst>
          </p:cNvPr>
          <p:cNvSpPr/>
          <p:nvPr/>
        </p:nvSpPr>
        <p:spPr>
          <a:xfrm rot="5400000">
            <a:off x="1397957" y="1323051"/>
            <a:ext cx="1661908" cy="556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C5F93D0-23F9-4DA5-881A-350883E6D9C1}"/>
              </a:ext>
            </a:extLst>
          </p:cNvPr>
          <p:cNvSpPr/>
          <p:nvPr/>
        </p:nvSpPr>
        <p:spPr>
          <a:xfrm>
            <a:off x="0" y="2233380"/>
            <a:ext cx="2507226" cy="272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1CDAA5B-5A83-4FFB-AF6F-6017E8C471DB}"/>
              </a:ext>
            </a:extLst>
          </p:cNvPr>
          <p:cNvSpPr/>
          <p:nvPr/>
        </p:nvSpPr>
        <p:spPr>
          <a:xfrm rot="5400000">
            <a:off x="-624007" y="1370541"/>
            <a:ext cx="1661908" cy="43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amos falar sobre: código do INEP | Blog SIPF">
            <a:extLst>
              <a:ext uri="{FF2B5EF4-FFF2-40B4-BE49-F238E27FC236}">
                <a16:creationId xmlns:a16="http://schemas.microsoft.com/office/drawing/2014/main" id="{95606031-E365-47C6-B8F2-37559B92D5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2" y="3868909"/>
            <a:ext cx="717215" cy="86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B21C34B-6050-4DEC-93CA-55D1DE80BB76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Excited Exclamation Point Sticker by Bath &amp; Body Works for iOS &amp; Android |  GIPHY">
            <a:extLst>
              <a:ext uri="{FF2B5EF4-FFF2-40B4-BE49-F238E27FC236}">
                <a16:creationId xmlns:a16="http://schemas.microsoft.com/office/drawing/2014/main" id="{A2B17B62-5EF0-4B68-8F66-0BAF38541B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523">
            <a:off x="9865012" y="949034"/>
            <a:ext cx="1075459" cy="107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sultado de imagem para integgoragção gif">
            <a:extLst>
              <a:ext uri="{FF2B5EF4-FFF2-40B4-BE49-F238E27FC236}">
                <a16:creationId xmlns:a16="http://schemas.microsoft.com/office/drawing/2014/main" id="{6AB59DFB-D9E9-4548-89E7-DBE43B5E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1124">
            <a:off x="6165276" y="5188527"/>
            <a:ext cx="1043709" cy="10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2DFA509-D4F8-41EF-B9F8-A748728A14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4489" y="2293821"/>
            <a:ext cx="2871019" cy="88490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792563A-0326-4D39-AF99-52B61BFCFA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96405" y="3195781"/>
            <a:ext cx="2642129" cy="159885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D91748A-0189-4D69-9BF4-51A3E330E9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38568" y="967221"/>
            <a:ext cx="6600825" cy="93345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A168560-3003-4195-838A-C076D058F5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97857" y="5553507"/>
            <a:ext cx="3981450" cy="295275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6725A73F-A138-4BA8-8A38-1229F84189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08127" y="6029764"/>
            <a:ext cx="2700891" cy="323737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D8CC5C0-867D-455F-ABB4-E2F90CC322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6093" y="2621108"/>
            <a:ext cx="3829050" cy="285750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1C7354B9-97DC-47E2-A560-2058D531CA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5929" y="2976562"/>
            <a:ext cx="3686175" cy="29527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D5B48362-8C29-4EFF-BDD8-893066F5D9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5612" y="3443450"/>
            <a:ext cx="3539613" cy="285135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E5C88C88-DEF3-4A15-99BC-7FEB0CE6354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" r="8063" b="11938"/>
          <a:stretch/>
        </p:blipFill>
        <p:spPr>
          <a:xfrm>
            <a:off x="325061" y="3443451"/>
            <a:ext cx="506212" cy="251095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BDA51588-33B1-449A-B46A-E99F92B8EC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56995" y="4125154"/>
            <a:ext cx="2674374" cy="344129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EAE68279-0CBF-4B01-9154-EDAF03AF81F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83414" y="2536076"/>
            <a:ext cx="3065895" cy="19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EB773C-6D50-4DCD-BD48-53A854B6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4" y="-205145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O que é uma Série de Potência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D43F35E-3FBC-484D-8F14-BD09C0485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332" y="1571769"/>
            <a:ext cx="5219700" cy="962025"/>
          </a:xfrm>
          <a:prstGeom prst="rect">
            <a:avLst/>
          </a:prstGeom>
        </p:spPr>
      </p:pic>
      <p:pic>
        <p:nvPicPr>
          <p:cNvPr id="23" name="Picture 2" descr="Resultado de imagem para integgoragção gif">
            <a:extLst>
              <a:ext uri="{FF2B5EF4-FFF2-40B4-BE49-F238E27FC236}">
                <a16:creationId xmlns:a16="http://schemas.microsoft.com/office/drawing/2014/main" id="{EBE4F777-67F6-4B06-81F4-1AE475CC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57" y="0"/>
            <a:ext cx="1043709" cy="10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CE7973C-1C3A-4BE8-93A4-EDF992B4E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61" y="936625"/>
            <a:ext cx="5467350" cy="51435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41C0A93-A286-4712-860B-FA45CB0E8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29" y="2569874"/>
            <a:ext cx="8324850" cy="31432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F8C169C-DD73-4223-8E56-9AC14E8E9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1578" y="3183947"/>
            <a:ext cx="4391025" cy="323850"/>
          </a:xfrm>
          <a:prstGeom prst="rect">
            <a:avLst/>
          </a:prstGeom>
        </p:spPr>
      </p:pic>
      <p:pic>
        <p:nvPicPr>
          <p:cNvPr id="28" name="Picture 4" descr="Resultado de imagem para seta gif">
            <a:extLst>
              <a:ext uri="{FF2B5EF4-FFF2-40B4-BE49-F238E27FC236}">
                <a16:creationId xmlns:a16="http://schemas.microsoft.com/office/drawing/2014/main" id="{C1E01EE6-AC2A-49E5-A9A5-EF70214DE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19645" y="3003988"/>
            <a:ext cx="491800" cy="7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64034881-C910-4087-A378-D0BB1CEC68A9}"/>
              </a:ext>
            </a:extLst>
          </p:cNvPr>
          <p:cNvSpPr txBox="1"/>
          <p:nvPr/>
        </p:nvSpPr>
        <p:spPr>
          <a:xfrm>
            <a:off x="8829964" y="3046573"/>
            <a:ext cx="3103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solidFill>
                  <a:srgbClr val="FF0000"/>
                </a:solidFill>
              </a:rPr>
              <a:t>Isto é, qual valores de x a série será convergente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" name="Picture 2" descr="Resultado de imagem para integgoragção gif">
            <a:extLst>
              <a:ext uri="{FF2B5EF4-FFF2-40B4-BE49-F238E27FC236}">
                <a16:creationId xmlns:a16="http://schemas.microsoft.com/office/drawing/2014/main" id="{31A234F6-6AEE-4AC8-A26B-5E5B7A28E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161">
            <a:off x="10363203" y="3329710"/>
            <a:ext cx="669636" cy="66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Resultado de imagem para seta gif">
            <a:extLst>
              <a:ext uri="{FF2B5EF4-FFF2-40B4-BE49-F238E27FC236}">
                <a16:creationId xmlns:a16="http://schemas.microsoft.com/office/drawing/2014/main" id="{347FB8BA-E562-4BF5-986B-3372FEB52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76918" y="2962425"/>
            <a:ext cx="491800" cy="7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5EBA5D8-F1EF-4225-BEC6-17CF75D503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743" y="4120428"/>
            <a:ext cx="3486150" cy="390525"/>
          </a:xfrm>
          <a:prstGeom prst="rect">
            <a:avLst/>
          </a:prstGeom>
        </p:spPr>
      </p:pic>
      <p:pic>
        <p:nvPicPr>
          <p:cNvPr id="2049" name="Imagem 2048">
            <a:extLst>
              <a:ext uri="{FF2B5EF4-FFF2-40B4-BE49-F238E27FC236}">
                <a16:creationId xmlns:a16="http://schemas.microsoft.com/office/drawing/2014/main" id="{130029AB-B9DC-4255-BCB0-81C58E0D7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5846" y="4382366"/>
            <a:ext cx="5410200" cy="476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2" name="Imagem 2051">
            <a:extLst>
              <a:ext uri="{FF2B5EF4-FFF2-40B4-BE49-F238E27FC236}">
                <a16:creationId xmlns:a16="http://schemas.microsoft.com/office/drawing/2014/main" id="{AECDFBFD-926C-42D9-AC76-7014A16C05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9011" y="5127192"/>
            <a:ext cx="8181975" cy="390525"/>
          </a:xfrm>
          <a:prstGeom prst="rect">
            <a:avLst/>
          </a:prstGeom>
        </p:spPr>
      </p:pic>
      <p:pic>
        <p:nvPicPr>
          <p:cNvPr id="2054" name="Imagem 2053">
            <a:extLst>
              <a:ext uri="{FF2B5EF4-FFF2-40B4-BE49-F238E27FC236}">
                <a16:creationId xmlns:a16="http://schemas.microsoft.com/office/drawing/2014/main" id="{1ABC11C5-8F6D-4849-A0FC-77C7A6B173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0666" y="5720992"/>
            <a:ext cx="2371725" cy="371475"/>
          </a:xfrm>
          <a:prstGeom prst="rect">
            <a:avLst/>
          </a:prstGeom>
        </p:spPr>
      </p:pic>
      <p:pic>
        <p:nvPicPr>
          <p:cNvPr id="2056" name="Imagem 2055">
            <a:extLst>
              <a:ext uri="{FF2B5EF4-FFF2-40B4-BE49-F238E27FC236}">
                <a16:creationId xmlns:a16="http://schemas.microsoft.com/office/drawing/2014/main" id="{7C783F74-0626-46C1-9A38-6657D8AA70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4343" y="5508892"/>
            <a:ext cx="4041980" cy="814786"/>
          </a:xfrm>
          <a:prstGeom prst="rect">
            <a:avLst/>
          </a:prstGeom>
        </p:spPr>
      </p:pic>
      <p:pic>
        <p:nvPicPr>
          <p:cNvPr id="41" name="Picture 4" descr="Resultado de imagem para seta gif">
            <a:extLst>
              <a:ext uri="{FF2B5EF4-FFF2-40B4-BE49-F238E27FC236}">
                <a16:creationId xmlns:a16="http://schemas.microsoft.com/office/drawing/2014/main" id="{BC732436-C24E-44B3-AE80-25372C842E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2161" y="5535794"/>
            <a:ext cx="491800" cy="7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m 2057">
            <a:extLst>
              <a:ext uri="{FF2B5EF4-FFF2-40B4-BE49-F238E27FC236}">
                <a16:creationId xmlns:a16="http://schemas.microsoft.com/office/drawing/2014/main" id="{00830395-2C1F-4D81-A967-41525A0C16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96982" y="6359014"/>
            <a:ext cx="3185652" cy="2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EB773C-6D50-4DCD-BD48-53A854B6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4" y="-205145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O que é uma Série de Potência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D43F35E-3FBC-484D-8F14-BD09C0485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3008"/>
            <a:ext cx="5219700" cy="962025"/>
          </a:xfrm>
          <a:prstGeom prst="rect">
            <a:avLst/>
          </a:prstGeom>
        </p:spPr>
      </p:pic>
      <p:pic>
        <p:nvPicPr>
          <p:cNvPr id="23" name="Picture 2" descr="Resultado de imagem para integgoragção gif">
            <a:extLst>
              <a:ext uri="{FF2B5EF4-FFF2-40B4-BE49-F238E27FC236}">
                <a16:creationId xmlns:a16="http://schemas.microsoft.com/office/drawing/2014/main" id="{EBE4F777-67F6-4B06-81F4-1AE475CC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57" y="0"/>
            <a:ext cx="1043709" cy="10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Resultado de imagem para integgoragção gif">
            <a:extLst>
              <a:ext uri="{FF2B5EF4-FFF2-40B4-BE49-F238E27FC236}">
                <a16:creationId xmlns:a16="http://schemas.microsoft.com/office/drawing/2014/main" id="{31A234F6-6AEE-4AC8-A26B-5E5B7A28E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90">
            <a:off x="7874356" y="5710808"/>
            <a:ext cx="993055" cy="9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m 2048">
            <a:extLst>
              <a:ext uri="{FF2B5EF4-FFF2-40B4-BE49-F238E27FC236}">
                <a16:creationId xmlns:a16="http://schemas.microsoft.com/office/drawing/2014/main" id="{130029AB-B9DC-4255-BCB0-81C58E0D7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742" y="1118056"/>
            <a:ext cx="5410200" cy="476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9E2BF76-D904-49BA-AC3E-4F78DD848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03" y="2048490"/>
            <a:ext cx="3152775" cy="3619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7D2E3EA-6426-4A61-99BE-8994C387FF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3683" y="2532882"/>
            <a:ext cx="6257925" cy="82867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1A5A7AA-FAB4-4F74-9FFB-EAD44F7173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623" y="3986673"/>
            <a:ext cx="10229850" cy="438150"/>
          </a:xfrm>
          <a:prstGeom prst="rect">
            <a:avLst/>
          </a:prstGeom>
        </p:spPr>
      </p:pic>
      <p:pic>
        <p:nvPicPr>
          <p:cNvPr id="1026" name="Picture 2" descr="Arrow Seta Sticker by Evelyn regly for iOS &amp; Android | GIPHY">
            <a:extLst>
              <a:ext uri="{FF2B5EF4-FFF2-40B4-BE49-F238E27FC236}">
                <a16:creationId xmlns:a16="http://schemas.microsoft.com/office/drawing/2014/main" id="{03399093-8645-45B4-B6F4-14D2E37D26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58" y="3006214"/>
            <a:ext cx="891048" cy="8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1AB5D81-2398-4FD6-AD06-72F6AA5992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554" y="3274141"/>
            <a:ext cx="1301603" cy="34167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E415E779-58E0-4127-BCB6-E19EB43A1CD3}"/>
              </a:ext>
            </a:extLst>
          </p:cNvPr>
          <p:cNvSpPr txBox="1"/>
          <p:nvPr/>
        </p:nvSpPr>
        <p:spPr>
          <a:xfrm>
            <a:off x="8721809" y="2073180"/>
            <a:ext cx="310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FF0000"/>
                </a:solidFill>
              </a:rPr>
              <a:t>Sempre converge quando x=a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8" name="Picture 4" descr="Arrow Seta Sticker by Rabisco de Letras for iOS &amp; Android | GIPHY">
            <a:extLst>
              <a:ext uri="{FF2B5EF4-FFF2-40B4-BE49-F238E27FC236}">
                <a16:creationId xmlns:a16="http://schemas.microsoft.com/office/drawing/2014/main" id="{E7FE9467-15A1-4E5E-84DE-6CB489D86B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3626" flipH="1">
            <a:off x="6454383" y="1075145"/>
            <a:ext cx="2155232" cy="215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CAB41F9-F996-4268-B358-454F93F3BB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82119" y="1907457"/>
            <a:ext cx="909881" cy="906106"/>
          </a:xfrm>
          <a:prstGeom prst="rect">
            <a:avLst/>
          </a:prstGeom>
        </p:spPr>
      </p:pic>
      <p:pic>
        <p:nvPicPr>
          <p:cNvPr id="37" name="Picture 2" descr="Pensando GIFs | Tenor">
            <a:extLst>
              <a:ext uri="{FF2B5EF4-FFF2-40B4-BE49-F238E27FC236}">
                <a16:creationId xmlns:a16="http://schemas.microsoft.com/office/drawing/2014/main" id="{B0053BB5-B909-4854-A68D-9CBDAD2A30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34" y="5047692"/>
            <a:ext cx="2328599" cy="18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F1482288-DF5F-4C54-B731-E00FBAE07D5D}"/>
              </a:ext>
            </a:extLst>
          </p:cNvPr>
          <p:cNvSpPr txBox="1"/>
          <p:nvPr/>
        </p:nvSpPr>
        <p:spPr>
          <a:xfrm>
            <a:off x="5305097" y="5657671"/>
            <a:ext cx="2649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Mas como estudar a convergência de séries como essa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5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EB773C-6D50-4DCD-BD48-53A854B6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54" y="-205145"/>
            <a:ext cx="9306008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Exemplo 1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" descr="Pensando GIFs | Tenor">
            <a:extLst>
              <a:ext uri="{FF2B5EF4-FFF2-40B4-BE49-F238E27FC236}">
                <a16:creationId xmlns:a16="http://schemas.microsoft.com/office/drawing/2014/main" id="{6466B061-3942-4AA2-8AA5-20B1A946F1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0" y="73888"/>
            <a:ext cx="858983" cy="6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Resultado de imagem para seta gif">
            <a:extLst>
              <a:ext uri="{FF2B5EF4-FFF2-40B4-BE49-F238E27FC236}">
                <a16:creationId xmlns:a16="http://schemas.microsoft.com/office/drawing/2014/main" id="{629CD98D-CAC3-4036-B3A6-6126129C36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0412">
            <a:off x="4082717" y="1639389"/>
            <a:ext cx="394143" cy="5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1023E69-298D-4B0F-8ED4-83A10567A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465" y="967709"/>
            <a:ext cx="6343650" cy="7143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647A068-B3CE-492F-BD32-6AEA980B0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" y="2014230"/>
            <a:ext cx="1908467" cy="581486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0F558E08-7664-49DB-9598-39D5501661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19" y="902854"/>
            <a:ext cx="1037600" cy="7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C15016E-87C6-4793-80C1-90D56525AC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8379" y="2133601"/>
            <a:ext cx="2584729" cy="39574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5CB7589-65EF-4205-8CE6-C8CDA5D56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0970" y="2920026"/>
            <a:ext cx="1400175" cy="105727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EC18D0C-9916-487E-8DDF-36B3D15567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2668" y="2919719"/>
            <a:ext cx="2667000" cy="1038225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01EF3F4-737C-462D-A429-9F1CE8B114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3229" y="2918797"/>
            <a:ext cx="2714625" cy="98107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E49DADFE-3BA3-4B37-B573-5A0AB274FE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104" y="4275650"/>
            <a:ext cx="5619750" cy="371475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106A4461-BDFE-4F14-8E05-688FE22A9C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9242" y="5166544"/>
            <a:ext cx="4848225" cy="438150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FF4A6311-58C6-4C7A-AA96-F8EBE139FC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81419" y="5282380"/>
            <a:ext cx="825910" cy="226142"/>
          </a:xfrm>
          <a:prstGeom prst="rect">
            <a:avLst/>
          </a:prstGeom>
        </p:spPr>
      </p:pic>
      <p:pic>
        <p:nvPicPr>
          <p:cNvPr id="40" name="Picture 4" descr="Resultado de imagem para seta gif">
            <a:extLst>
              <a:ext uri="{FF2B5EF4-FFF2-40B4-BE49-F238E27FC236}">
                <a16:creationId xmlns:a16="http://schemas.microsoft.com/office/drawing/2014/main" id="{9EFADB8D-1E27-4969-8780-BF184895C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10419" y="5124924"/>
            <a:ext cx="394143" cy="5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EF9F8169-6982-4B7C-A774-FC1970B145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29982" y="960582"/>
            <a:ext cx="3293191" cy="881584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28D3902B-3B2D-4A5A-AA5F-4ABEBDCC2D4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40234" r="9360" b="32651"/>
          <a:stretch/>
        </p:blipFill>
        <p:spPr>
          <a:xfrm>
            <a:off x="8183152" y="2025446"/>
            <a:ext cx="3900693" cy="5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EB773C-6D50-4DCD-BD48-53A854B6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54" y="-205145"/>
            <a:ext cx="9306008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Exemplo 2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" descr="Pensando GIFs | Tenor">
            <a:extLst>
              <a:ext uri="{FF2B5EF4-FFF2-40B4-BE49-F238E27FC236}">
                <a16:creationId xmlns:a16="http://schemas.microsoft.com/office/drawing/2014/main" id="{6466B061-3942-4AA2-8AA5-20B1A946F1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0" y="73888"/>
            <a:ext cx="858983" cy="6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Resultado de imagem para seta gif">
            <a:extLst>
              <a:ext uri="{FF2B5EF4-FFF2-40B4-BE49-F238E27FC236}">
                <a16:creationId xmlns:a16="http://schemas.microsoft.com/office/drawing/2014/main" id="{629CD98D-CAC3-4036-B3A6-6126129C36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18977" y="3074901"/>
            <a:ext cx="394143" cy="5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0F558E08-7664-49DB-9598-39D5501661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64" y="902854"/>
            <a:ext cx="1037600" cy="7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D143960-33E7-4376-8730-726EF75E6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87" y="892892"/>
            <a:ext cx="6296025" cy="6477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F67C3B8-513C-4380-9AEA-F947839D33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587" y="2029439"/>
            <a:ext cx="2638425" cy="4000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296CFC3-5DE6-4CB6-917D-24A8BE43C1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731" y="2787138"/>
            <a:ext cx="4152900" cy="104775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BEFCA98-965A-48E3-A82F-AC200BA727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1966" y="2954901"/>
            <a:ext cx="2305050" cy="108585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4ABAEBD-8B9F-431D-B851-1B3F86B3E2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7907" y="2782989"/>
            <a:ext cx="1647825" cy="109537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3AEDD04-6251-40DD-B0D4-EEE9DCA1C3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8244" y="3044620"/>
            <a:ext cx="1019175" cy="55245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81F3ADAD-7144-4D98-AFBA-31B6B0253E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235" y="4177941"/>
            <a:ext cx="9677400" cy="409575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894BE3A0-286B-46AC-83C6-029339AB7E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1699" y="4801521"/>
            <a:ext cx="5619750" cy="361950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F882D343-65BF-46BA-AD53-8AB164C0466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0609"/>
          <a:stretch/>
        </p:blipFill>
        <p:spPr>
          <a:xfrm>
            <a:off x="7839023" y="865239"/>
            <a:ext cx="4303491" cy="175040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613625D1-5301-4475-9BC8-5FC350A432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3241" y="5413581"/>
            <a:ext cx="7077075" cy="514350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F8E10F99-4605-48B3-B34A-A1B1E30236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80618" y="6245942"/>
            <a:ext cx="3854245" cy="422787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C324B076-DDE6-4A3F-9BF0-3BDD7B2346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33135" y="5592096"/>
            <a:ext cx="1140542" cy="275303"/>
          </a:xfrm>
          <a:prstGeom prst="rect">
            <a:avLst/>
          </a:prstGeom>
        </p:spPr>
      </p:pic>
      <p:pic>
        <p:nvPicPr>
          <p:cNvPr id="46" name="Picture 2" descr="Pensando GIFs | Tenor">
            <a:extLst>
              <a:ext uri="{FF2B5EF4-FFF2-40B4-BE49-F238E27FC236}">
                <a16:creationId xmlns:a16="http://schemas.microsoft.com/office/drawing/2014/main" id="{F7D1073F-949F-4935-AF8A-A5A41C78A0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05" y="5987845"/>
            <a:ext cx="914400" cy="7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83C94B29-9DB2-479E-BDA5-FCFC74626A47}"/>
              </a:ext>
            </a:extLst>
          </p:cNvPr>
          <p:cNvSpPr txBox="1"/>
          <p:nvPr/>
        </p:nvSpPr>
        <p:spPr>
          <a:xfrm>
            <a:off x="8229600" y="6278348"/>
            <a:ext cx="4188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E exatamente em x=2 e x=4?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2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EB773C-6D50-4DCD-BD48-53A854B6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4" y="-205145"/>
            <a:ext cx="3001447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Teorema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2" descr="Resultado de imagem para integgoragção gif">
            <a:extLst>
              <a:ext uri="{FF2B5EF4-FFF2-40B4-BE49-F238E27FC236}">
                <a16:creationId xmlns:a16="http://schemas.microsoft.com/office/drawing/2014/main" id="{05A0EE72-3449-4C31-83B8-CFD73CCAE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661" y="1892784"/>
            <a:ext cx="1043709" cy="10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AF3F737-B3F3-48A1-AD91-715B6B9F2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841" y="1606653"/>
            <a:ext cx="8467725" cy="161925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89B27A5-C0CD-4508-9B06-1E62C0155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90" y="841581"/>
            <a:ext cx="7077075" cy="51435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3B5E36D-2203-4A1E-BF9A-D97E19A6D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786" y="887361"/>
            <a:ext cx="3854245" cy="4227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B21B2C0-6B02-44AF-8B9A-887FFDB76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526" y="3532344"/>
            <a:ext cx="6356247" cy="31867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9D4BD34-603C-4995-8E1A-E55CAEDB3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250" y="4303302"/>
            <a:ext cx="3314700" cy="25717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AA569D9-1258-43EF-86EE-93870C1FE9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466" r="20016" b="-474"/>
          <a:stretch/>
        </p:blipFill>
        <p:spPr>
          <a:xfrm>
            <a:off x="3893573" y="4157201"/>
            <a:ext cx="1543665" cy="65077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AEF7300-6D60-45BD-B0A1-22DB2BDF6D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3930" y="4260133"/>
            <a:ext cx="647700" cy="323850"/>
          </a:xfrm>
          <a:prstGeom prst="rect">
            <a:avLst/>
          </a:prstGeom>
        </p:spPr>
      </p:pic>
      <p:pic>
        <p:nvPicPr>
          <p:cNvPr id="25" name="Picture 4" descr="Resultado de imagem para seta gif">
            <a:extLst>
              <a:ext uri="{FF2B5EF4-FFF2-40B4-BE49-F238E27FC236}">
                <a16:creationId xmlns:a16="http://schemas.microsoft.com/office/drawing/2014/main" id="{4F61709E-0090-4E82-B50E-B454CEEF83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5545" y="4166282"/>
            <a:ext cx="394143" cy="5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77AD3539-2EDA-4364-B0D0-2FD5D306B6DD}"/>
              </a:ext>
            </a:extLst>
          </p:cNvPr>
          <p:cNvSpPr txBox="1"/>
          <p:nvPr/>
        </p:nvSpPr>
        <p:spPr>
          <a:xfrm>
            <a:off x="88490" y="1372051"/>
            <a:ext cx="4188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E exatamente em x=2 e x=4?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B8A5ABF-3ACB-4F1C-842F-4CEA75D5265F}"/>
              </a:ext>
            </a:extLst>
          </p:cNvPr>
          <p:cNvSpPr txBox="1"/>
          <p:nvPr/>
        </p:nvSpPr>
        <p:spPr>
          <a:xfrm>
            <a:off x="7649497" y="4233238"/>
            <a:ext cx="4188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Série harmônica...Divergente!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9688A1-FC1A-4373-85ED-E092A4FC68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5468" y="5155483"/>
            <a:ext cx="3476625" cy="36195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45389D95-A605-4CF0-AFD2-56E4DFA5FE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2743" y="5204644"/>
            <a:ext cx="3390900" cy="36195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FD237281-98C0-4F44-BF12-45F02CE90F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67999" y="5198806"/>
            <a:ext cx="1179871" cy="39329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CD8818BD-A8DD-4F5B-8A1E-DF2AAEA8C7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7129" y="6192632"/>
            <a:ext cx="5229225" cy="352425"/>
          </a:xfrm>
          <a:prstGeom prst="rect">
            <a:avLst/>
          </a:prstGeom>
        </p:spPr>
      </p:pic>
      <p:pic>
        <p:nvPicPr>
          <p:cNvPr id="36" name="Picture 4" descr="Resultado de imagem para seta gif">
            <a:extLst>
              <a:ext uri="{FF2B5EF4-FFF2-40B4-BE49-F238E27FC236}">
                <a16:creationId xmlns:a16="http://schemas.microsoft.com/office/drawing/2014/main" id="{9070AD67-8DB2-4311-87CE-CA370DEAB4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25518" y="6117985"/>
            <a:ext cx="394143" cy="5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esultado de imagem para seta gif">
            <a:extLst>
              <a:ext uri="{FF2B5EF4-FFF2-40B4-BE49-F238E27FC236}">
                <a16:creationId xmlns:a16="http://schemas.microsoft.com/office/drawing/2014/main" id="{DA9DD6BD-490F-4E75-800E-040E242D5B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9579205" y="6080017"/>
            <a:ext cx="394143" cy="6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9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EB773C-6D50-4DCD-BD48-53A854B6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4" y="-205145"/>
            <a:ext cx="3001447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Teorema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Resultado de imagem para seta gif">
            <a:extLst>
              <a:ext uri="{FF2B5EF4-FFF2-40B4-BE49-F238E27FC236}">
                <a16:creationId xmlns:a16="http://schemas.microsoft.com/office/drawing/2014/main" id="{6861C019-7B7B-4553-9F71-4052A8E337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28591" y="3401151"/>
            <a:ext cx="491800" cy="7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B0B4843-1241-4A2C-8D72-DADE86B60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66" y="2230079"/>
            <a:ext cx="10067925" cy="2476500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448DD250-7A87-4144-83EB-20E202BAA524}"/>
              </a:ext>
            </a:extLst>
          </p:cNvPr>
          <p:cNvSpPr/>
          <p:nvPr/>
        </p:nvSpPr>
        <p:spPr>
          <a:xfrm>
            <a:off x="814587" y="1838035"/>
            <a:ext cx="10455564" cy="3087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4844F245-0D9D-486F-891A-F0159A6C3E75}"/>
              </a:ext>
            </a:extLst>
          </p:cNvPr>
          <p:cNvSpPr/>
          <p:nvPr/>
        </p:nvSpPr>
        <p:spPr>
          <a:xfrm>
            <a:off x="597087" y="2231922"/>
            <a:ext cx="2126448" cy="57401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Teorema</a:t>
            </a:r>
            <a:endParaRPr lang="en-US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27E25C0-6961-4A7C-97A4-A836D7640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950" y="5322324"/>
            <a:ext cx="9163050" cy="3429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031DDDA-CE62-445D-B304-C385A31C3E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396" y="5823769"/>
            <a:ext cx="7143750" cy="3429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CED6BFDF-C87C-4DE6-BC82-FCBD822FE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6203" y="425406"/>
            <a:ext cx="6829578" cy="1305994"/>
          </a:xfrm>
          <a:prstGeom prst="rect">
            <a:avLst/>
          </a:prstGeom>
        </p:spPr>
      </p:pic>
      <p:grpSp>
        <p:nvGrpSpPr>
          <p:cNvPr id="43" name="Agrupar 42">
            <a:extLst>
              <a:ext uri="{FF2B5EF4-FFF2-40B4-BE49-F238E27FC236}">
                <a16:creationId xmlns:a16="http://schemas.microsoft.com/office/drawing/2014/main" id="{0A0F3598-FD78-48EF-8B24-578D26FDE1DA}"/>
              </a:ext>
            </a:extLst>
          </p:cNvPr>
          <p:cNvGrpSpPr/>
          <p:nvPr/>
        </p:nvGrpSpPr>
        <p:grpSpPr>
          <a:xfrm>
            <a:off x="4530880" y="2837058"/>
            <a:ext cx="7088538" cy="3932145"/>
            <a:chOff x="4530880" y="2837058"/>
            <a:chExt cx="7088538" cy="3932145"/>
          </a:xfrm>
        </p:grpSpPr>
        <p:pic>
          <p:nvPicPr>
            <p:cNvPr id="40" name="Picture 4" descr="Resultado de imagem para seta gif">
              <a:extLst>
                <a:ext uri="{FF2B5EF4-FFF2-40B4-BE49-F238E27FC236}">
                  <a16:creationId xmlns:a16="http://schemas.microsoft.com/office/drawing/2014/main" id="{1067BAB0-27D8-4262-AE47-421EAF0BD73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1007527" y="6157312"/>
              <a:ext cx="491800" cy="731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281D7758-ADAA-4832-BE2C-531A1C289A83}"/>
                </a:ext>
              </a:extLst>
            </p:cNvPr>
            <p:cNvSpPr txBox="1"/>
            <p:nvPr/>
          </p:nvSpPr>
          <p:spPr>
            <a:xfrm>
              <a:off x="6459794" y="2837058"/>
              <a:ext cx="355927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t-BR" sz="2400" dirty="0">
                  <a:solidFill>
                    <a:srgbClr val="FF0000"/>
                  </a:solidFill>
                </a:rPr>
                <a:t>Intervalo de convergência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93DD5F15-A2EC-4626-9BA9-5E781D2E8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46376" y="3340510"/>
              <a:ext cx="1465006" cy="272559"/>
            </a:xfrm>
            <a:prstGeom prst="rect">
              <a:avLst/>
            </a:prstGeom>
          </p:spPr>
        </p:pic>
        <p:pic>
          <p:nvPicPr>
            <p:cNvPr id="31" name="Picture 4" descr="Resultado de imagem para seta gif">
              <a:extLst>
                <a:ext uri="{FF2B5EF4-FFF2-40B4-BE49-F238E27FC236}">
                  <a16:creationId xmlns:a16="http://schemas.microsoft.com/office/drawing/2014/main" id="{F82EA16E-5FBA-403D-83C3-65395B685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696269" y="3235008"/>
              <a:ext cx="331504" cy="493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4D40E1C7-CD83-461A-9C19-9F5488133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34864" y="3675985"/>
              <a:ext cx="727587" cy="269207"/>
            </a:xfrm>
            <a:prstGeom prst="rect">
              <a:avLst/>
            </a:prstGeom>
          </p:spPr>
        </p:pic>
        <p:pic>
          <p:nvPicPr>
            <p:cNvPr id="34" name="Picture 4" descr="Resultado de imagem para seta gif">
              <a:extLst>
                <a:ext uri="{FF2B5EF4-FFF2-40B4-BE49-F238E27FC236}">
                  <a16:creationId xmlns:a16="http://schemas.microsoft.com/office/drawing/2014/main" id="{58AF2644-9385-402A-9707-ACD10454C9A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701184" y="3603718"/>
              <a:ext cx="331504" cy="493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AAD3589D-853F-4546-A5F3-03B3AE7BF696}"/>
                </a:ext>
              </a:extLst>
            </p:cNvPr>
            <p:cNvSpPr/>
            <p:nvPr/>
          </p:nvSpPr>
          <p:spPr>
            <a:xfrm>
              <a:off x="6499123" y="2851354"/>
              <a:ext cx="3342967" cy="11700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87F1ED0B-6EF3-4889-A261-BCEC87E9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90946" y="4548170"/>
              <a:ext cx="1370525" cy="358127"/>
            </a:xfrm>
            <a:prstGeom prst="rect">
              <a:avLst/>
            </a:prstGeom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09C18AA3-9E8D-489D-ACDD-9075C6DD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65785" y="4539846"/>
              <a:ext cx="1400021" cy="365835"/>
            </a:xfrm>
            <a:prstGeom prst="rect">
              <a:avLst/>
            </a:prstGeom>
          </p:spPr>
        </p:pic>
        <p:pic>
          <p:nvPicPr>
            <p:cNvPr id="39" name="Picture 4" descr="Resultado de imagem para seta gif">
              <a:extLst>
                <a:ext uri="{FF2B5EF4-FFF2-40B4-BE49-F238E27FC236}">
                  <a16:creationId xmlns:a16="http://schemas.microsoft.com/office/drawing/2014/main" id="{95A06862-B759-4F54-B9FF-097F8117BD5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611829" y="4493537"/>
              <a:ext cx="331504" cy="493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3869AB48-4B41-44AD-8B2C-83F9A420B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19422" y="4562167"/>
              <a:ext cx="1477998" cy="320624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0FEF7ED1-9615-4E5D-9F35-5C2C46B8A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30058" y="4565072"/>
              <a:ext cx="1395258" cy="317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467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FB9F7AC-5DF0-44E2-A464-8CEB6B0F4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449" y="2586725"/>
            <a:ext cx="8404369" cy="23110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59D16C-7832-4C9A-87DB-4BCFC298D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91" y="972848"/>
            <a:ext cx="10896600" cy="1476375"/>
          </a:xfrm>
          <a:prstGeom prst="rect">
            <a:avLst/>
          </a:prstGeom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id="{06F0254F-D07C-42D2-A6A7-F1EA3B2F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4" y="-205145"/>
            <a:ext cx="4525447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Comentários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534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29734</TotalTime>
  <Words>119</Words>
  <Application>Microsoft Office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Aharoni</vt:lpstr>
      <vt:lpstr>Arial</vt:lpstr>
      <vt:lpstr>Arial Black</vt:lpstr>
      <vt:lpstr>Calibri</vt:lpstr>
      <vt:lpstr>Calibri Light</vt:lpstr>
      <vt:lpstr>Cambria Math</vt:lpstr>
      <vt:lpstr>Freestyle Script</vt:lpstr>
      <vt:lpstr>Tema do Office</vt:lpstr>
      <vt:lpstr>Séries de Potências</vt:lpstr>
      <vt:lpstr>Motivação e importância?</vt:lpstr>
      <vt:lpstr>O que é uma Série de Potência</vt:lpstr>
      <vt:lpstr>O que é uma Série de Potência</vt:lpstr>
      <vt:lpstr>Exemplo 1 </vt:lpstr>
      <vt:lpstr>Exemplo 2 </vt:lpstr>
      <vt:lpstr>Teorema</vt:lpstr>
      <vt:lpstr>Teorema</vt:lpstr>
      <vt:lpstr>Comentários</vt:lpstr>
      <vt:lpstr>Exemplo 3</vt:lpstr>
      <vt:lpstr>Exemplo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Equações Diferenciais de 2ª Ordem (parte 1): Introdução</dc:title>
  <dc:creator>jkformiga FORMIGA</dc:creator>
  <cp:lastModifiedBy>jkformiga FORMIGA</cp:lastModifiedBy>
  <cp:revision>1001</cp:revision>
  <dcterms:created xsi:type="dcterms:W3CDTF">2020-05-04T12:08:00Z</dcterms:created>
  <dcterms:modified xsi:type="dcterms:W3CDTF">2021-03-10T19:12:32Z</dcterms:modified>
</cp:coreProperties>
</file>