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81" r:id="rId4"/>
    <p:sldId id="282" r:id="rId5"/>
    <p:sldId id="283" r:id="rId6"/>
    <p:sldId id="293" r:id="rId7"/>
    <p:sldId id="289" r:id="rId8"/>
    <p:sldId id="279" r:id="rId9"/>
  </p:sldIdLst>
  <p:sldSz cx="9144000" cy="6858000" type="screen4x3"/>
  <p:notesSz cx="6400800" cy="86868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726" autoAdjust="0"/>
  </p:normalViewPr>
  <p:slideViewPr>
    <p:cSldViewPr>
      <p:cViewPr varScale="1">
        <p:scale>
          <a:sx n="111" d="100"/>
          <a:sy n="111" d="100"/>
        </p:scale>
        <p:origin x="1843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C0D806EE-C534-4775-8658-4AD187892862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75366833-918F-476E-8D9C-BDE36078A9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35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62BEDCB9-0F26-41BB-A96A-F1B4EF483222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666FC778-C40F-478C-AB0D-814F513CC5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6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1412776"/>
            <a:ext cx="8259256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12912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74704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797C6F2-61F5-4290-BCF1-25140C57B549}" type="datetimeFigureOut">
              <a:rPr lang="pt-BR" smtClean="0"/>
              <a:t>01/03/2026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C1687E64-ACC1-4DCE-8F14-1BC762E186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2" y="16158"/>
            <a:ext cx="8798928" cy="1001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t-BR" dirty="0"/>
              <a:t>Clique para editar o título</a:t>
            </a:r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400050" y="6713936"/>
            <a:ext cx="829818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ad.ict.unesp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854" y="1700808"/>
            <a:ext cx="8260641" cy="1524000"/>
          </a:xfrm>
        </p:spPr>
        <p:txBody>
          <a:bodyPr/>
          <a:lstStyle/>
          <a:p>
            <a:r>
              <a:rPr lang="pt-BR" sz="7200" dirty="0"/>
              <a:t>Apresentação:</a:t>
            </a:r>
            <a:br>
              <a:rPr lang="pt-BR" sz="7200" dirty="0"/>
            </a:br>
            <a:r>
              <a:rPr lang="pt-BR" sz="7200" dirty="0"/>
              <a:t>Geometria Analítica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solidFill>
                  <a:schemeClr val="tx1"/>
                </a:solidFill>
              </a:rPr>
              <a:t>Prof. Dr. Rogério Galante Negri</a:t>
            </a:r>
          </a:p>
          <a:p>
            <a:r>
              <a:rPr lang="pt-BR" dirty="0">
                <a:solidFill>
                  <a:schemeClr val="tx1"/>
                </a:solidFill>
              </a:rPr>
              <a:t>Dr. Jorge K. S. Formiga   jorge.formiga@unesp.br</a:t>
            </a:r>
          </a:p>
        </p:txBody>
      </p:sp>
      <p:pic>
        <p:nvPicPr>
          <p:cNvPr id="1026" name="Picture 2" descr="Z:\ICC\logoUne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" y="44624"/>
            <a:ext cx="7588111" cy="13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d/d4/Woman_teaching_geometry.jpg/220px-Woman_teaching_geo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38" y="2204864"/>
            <a:ext cx="2346927" cy="25922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484784"/>
            <a:ext cx="6600283" cy="439248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Geometria é um ramo da matemática que estuda as propriedades do espaço assim como a forma, tamanho e posição relativa de figuras neste espaço.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Surgiu independentemente em várias culturas antigas como um conjunto de conhecimentos práticos sobre comprimento, área e volume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Pode ser estudada adotando diferentes pontos de vista...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Geometria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5420" y="660847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Figura: lustração do ensino da Geometria, dos “Elementos” de Euclides. Fonte: http://pt.wikipedia.org/wiki/Geometria</a:t>
            </a:r>
          </a:p>
        </p:txBody>
      </p:sp>
    </p:spTree>
    <p:extLst>
      <p:ext uri="{BB962C8B-B14F-4D97-AF65-F5344CB8AC3E}">
        <p14:creationId xmlns:p14="http://schemas.microsoft.com/office/powerpoint/2010/main" val="37202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7122337" cy="576064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b="1" i="1" dirty="0">
                    <a:solidFill>
                      <a:schemeClr val="tx1"/>
                    </a:solidFill>
                  </a:rPr>
                  <a:t>Geometria Axiomática</a:t>
                </a:r>
                <a:r>
                  <a:rPr lang="pt-BR" dirty="0">
                    <a:solidFill>
                      <a:schemeClr val="tx1"/>
                    </a:solidFill>
                  </a:rPr>
                  <a:t> (ou </a:t>
                </a:r>
                <a:r>
                  <a:rPr lang="pt-BR" i="1" dirty="0">
                    <a:solidFill>
                      <a:schemeClr val="tx1"/>
                    </a:solidFill>
                  </a:rPr>
                  <a:t>de Posição</a:t>
                </a:r>
                <a:r>
                  <a:rPr lang="pt-BR" dirty="0">
                    <a:solidFill>
                      <a:schemeClr val="tx1"/>
                    </a:solidFill>
                  </a:rPr>
                  <a:t>, ou </a:t>
                </a:r>
                <a:r>
                  <a:rPr lang="pt-BR" i="1" dirty="0">
                    <a:solidFill>
                      <a:schemeClr val="tx1"/>
                    </a:solidFill>
                  </a:rPr>
                  <a:t>Euclidiana</a:t>
                </a:r>
                <a:r>
                  <a:rPr lang="pt-BR" dirty="0">
                    <a:solidFill>
                      <a:schemeClr val="tx1"/>
                    </a:solidFill>
                  </a:rPr>
                  <a:t>): estudo sistematizado por Euclides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≈300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) mediante o encadeamento lógico de axiomas, definições e teoremas</a:t>
                </a: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b="1" i="1" dirty="0">
                    <a:solidFill>
                      <a:schemeClr val="tx1"/>
                    </a:solidFill>
                  </a:rPr>
                  <a:t>Geometria Descritiva</a:t>
                </a:r>
                <a:r>
                  <a:rPr lang="pt-BR" dirty="0">
                    <a:solidFill>
                      <a:schemeClr val="tx1"/>
                    </a:solidFill>
                  </a:rPr>
                  <a:t>: consiste em não considerar os entes geométricos, mas suas projeções sobre dois planos previamente fixados, e por meio dessas projeções são tiradas conclusões</a:t>
                </a: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b="1" i="1" u="sng" dirty="0">
                    <a:solidFill>
                      <a:schemeClr val="tx1"/>
                    </a:solidFill>
                  </a:rPr>
                  <a:t>Geometria Analítica</a:t>
                </a:r>
                <a:r>
                  <a:rPr lang="pt-BR" dirty="0">
                    <a:solidFill>
                      <a:schemeClr val="tx1"/>
                    </a:solidFill>
                  </a:rPr>
                  <a:t>:  estudo da geometria por meio do método cartesiano, que associa equações entre os entes geométricos, estudar essas equações, com auxílio da </a:t>
                </a:r>
                <a:r>
                  <a:rPr lang="pt-BR" b="1" dirty="0">
                    <a:solidFill>
                      <a:schemeClr val="tx1"/>
                    </a:solidFill>
                  </a:rPr>
                  <a:t>Álgebra</a:t>
                </a:r>
                <a:r>
                  <a:rPr lang="pt-BR" dirty="0">
                    <a:solidFill>
                      <a:schemeClr val="tx1"/>
                    </a:solidFill>
                  </a:rPr>
                  <a:t>, e tirar conclusões desses entes geométricos</a:t>
                </a:r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7122337" cy="5760640"/>
              </a:xfrm>
              <a:blipFill rotWithShape="1">
                <a:blip r:embed="rId2"/>
                <a:stretch>
                  <a:fillRect l="-1284" t="-2116" r="-1969" b="-20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Geometria </a:t>
            </a:r>
            <a:r>
              <a:rPr lang="pt-BR" sz="4400" dirty="0"/>
              <a:t>(pontos de vista)</a:t>
            </a:r>
          </a:p>
        </p:txBody>
      </p:sp>
      <p:pic>
        <p:nvPicPr>
          <p:cNvPr id="1026" name="Picture 2" descr="http://upload.wikimedia.org/wikipedia/commons/thumb/e/eb/DALLA.GIF/200px-DAL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36912"/>
            <a:ext cx="1704978" cy="18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0/0e/Cartesian-coordinate-system.svg/200px-Cartesian-coordinate-syste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2" y="46923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h3.ggpht.com/_2SvvFiQ71LQ/SoF9k6vqDdI/AAAAAAAAANU/CDXojJOLSu8/Euclid%5B2%5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2"/>
          <a:stretch/>
        </p:blipFill>
        <p:spPr bwMode="auto">
          <a:xfrm>
            <a:off x="7484976" y="556916"/>
            <a:ext cx="1486072" cy="17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616624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Define e representa matematicamente as formas geométricas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Possibilita extrair informações numéricas de representações geométricas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O plano cartesiano é usado para manipular planos, retas, curvas, etc...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Possui aplicação em muitas situações reais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curso de Geometria Analítica</a:t>
            </a:r>
          </a:p>
        </p:txBody>
      </p:sp>
    </p:spTree>
    <p:extLst>
      <p:ext uri="{BB962C8B-B14F-4D97-AF65-F5344CB8AC3E}">
        <p14:creationId xmlns:p14="http://schemas.microsoft.com/office/powerpoint/2010/main" val="41733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Vetores</a:t>
            </a:r>
          </a:p>
          <a:p>
            <a:r>
              <a:rPr lang="pt-BR" dirty="0">
                <a:solidFill>
                  <a:schemeClr val="tx1"/>
                </a:solidFill>
              </a:rPr>
              <a:t>Produto escalar</a:t>
            </a:r>
          </a:p>
          <a:p>
            <a:r>
              <a:rPr lang="pt-BR" dirty="0">
                <a:solidFill>
                  <a:schemeClr val="tx1"/>
                </a:solidFill>
              </a:rPr>
              <a:t>Produto vetorial</a:t>
            </a:r>
          </a:p>
          <a:p>
            <a:r>
              <a:rPr lang="pt-BR" dirty="0">
                <a:solidFill>
                  <a:schemeClr val="tx1"/>
                </a:solidFill>
              </a:rPr>
              <a:t>Produto misto</a:t>
            </a:r>
          </a:p>
          <a:p>
            <a:r>
              <a:rPr lang="pt-BR" dirty="0">
                <a:solidFill>
                  <a:schemeClr val="tx1"/>
                </a:solidFill>
              </a:rPr>
              <a:t>Equações da reta e do plano</a:t>
            </a:r>
          </a:p>
          <a:p>
            <a:r>
              <a:rPr lang="pt-BR" dirty="0">
                <a:solidFill>
                  <a:schemeClr val="tx1"/>
                </a:solidFill>
              </a:rPr>
              <a:t>Ângulos entre retas e planos</a:t>
            </a:r>
          </a:p>
          <a:p>
            <a:r>
              <a:rPr lang="pt-BR" dirty="0">
                <a:solidFill>
                  <a:schemeClr val="tx1"/>
                </a:solidFill>
              </a:rPr>
              <a:t>Posições relativas entre retas e planos</a:t>
            </a:r>
          </a:p>
          <a:p>
            <a:r>
              <a:rPr lang="pt-BR" dirty="0">
                <a:solidFill>
                  <a:schemeClr val="tx1"/>
                </a:solidFill>
              </a:rPr>
              <a:t>Distâncias</a:t>
            </a:r>
          </a:p>
          <a:p>
            <a:r>
              <a:rPr lang="pt-BR" dirty="0">
                <a:solidFill>
                  <a:schemeClr val="tx1"/>
                </a:solidFill>
              </a:rPr>
              <a:t>Equações das cônicas</a:t>
            </a:r>
          </a:p>
          <a:p>
            <a:r>
              <a:rPr lang="pt-BR" dirty="0">
                <a:solidFill>
                  <a:schemeClr val="tx1"/>
                </a:solidFill>
              </a:rPr>
              <a:t>Superfícies quadráticas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curso (Geral)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72265" y="3080835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69986" y="4753719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7">
            <a:extLst>
              <a:ext uri="{FF2B5EF4-FFF2-40B4-BE49-F238E27FC236}">
                <a16:creationId xmlns:a16="http://schemas.microsoft.com/office/drawing/2014/main" id="{988AE8CD-324D-2C76-4FF6-F92742003A9C}"/>
              </a:ext>
            </a:extLst>
          </p:cNvPr>
          <p:cNvCxnSpPr>
            <a:cxnSpLocks/>
          </p:cNvCxnSpPr>
          <p:nvPr/>
        </p:nvCxnSpPr>
        <p:spPr>
          <a:xfrm>
            <a:off x="186058" y="5805264"/>
            <a:ext cx="870642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4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496" y="980728"/>
            <a:ext cx="8928992" cy="5616624"/>
          </a:xfrm>
        </p:spPr>
        <p:txBody>
          <a:bodyPr>
            <a:normAutofit/>
          </a:bodyPr>
          <a:lstStyle/>
          <a:p>
            <a:r>
              <a:rPr lang="pt-BR" sz="2400" dirty="0"/>
              <a:t>WINTERLE, P. </a:t>
            </a:r>
            <a:r>
              <a:rPr lang="pt-BR" sz="2400" b="1" dirty="0"/>
              <a:t>Vetores e Geometria Analítica.</a:t>
            </a:r>
            <a:r>
              <a:rPr lang="pt-BR" sz="2400" dirty="0"/>
              <a:t> São Paulo. Makron Books, 2000.</a:t>
            </a:r>
          </a:p>
          <a:p>
            <a:r>
              <a:rPr lang="pt-BR" sz="2400" dirty="0"/>
              <a:t>BOULOS, P. &amp; CAMARGO, I. </a:t>
            </a:r>
            <a:r>
              <a:rPr lang="pt-BR" sz="2400" b="1" dirty="0"/>
              <a:t>Geometria Analítica - Um Tratamento Vetorial.</a:t>
            </a:r>
            <a:r>
              <a:rPr lang="pt-BR" sz="2400" dirty="0"/>
              <a:t> 3ª Ed. Pearson, 2005.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base</a:t>
            </a:r>
          </a:p>
        </p:txBody>
      </p:sp>
      <p:pic>
        <p:nvPicPr>
          <p:cNvPr id="2050" name="Picture 2" descr="http://www.livrariaresposta.com.br/fotos/8587918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6" y="2787352"/>
            <a:ext cx="264795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2" y="2787352"/>
            <a:ext cx="2688509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4221088"/>
            <a:ext cx="3096344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www.geogebra.org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Sugestão de ferramentas de estudo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19847" cy="6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onstruction-protocol-circle-tang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24336" cy="22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D99805-D817-3D22-1CAE-D21D6C0B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84784"/>
            <a:ext cx="2714625" cy="1990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B88526-E802-B992-EF0E-298AD3DF2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157192"/>
            <a:ext cx="1469074" cy="133295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A14B2DC-E47D-3846-FCCB-A8403ED0D2E9}"/>
              </a:ext>
            </a:extLst>
          </p:cNvPr>
          <p:cNvSpPr txBox="1"/>
          <p:nvPr/>
        </p:nvSpPr>
        <p:spPr>
          <a:xfrm>
            <a:off x="4427984" y="3717032"/>
            <a:ext cx="452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https://www.ift.unesp.br/#!/biblioteca/informatica/licencas-do-mathematica-do-ift/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6ECB2F-ADFE-17AF-CFED-10FE51C68213}"/>
              </a:ext>
            </a:extLst>
          </p:cNvPr>
          <p:cNvSpPr txBox="1"/>
          <p:nvPr/>
        </p:nvSpPr>
        <p:spPr>
          <a:xfrm>
            <a:off x="3275856" y="5445224"/>
            <a:ext cx="4968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https://la.mathworks.com/academia/tah-portal/unesp-universidade-estadual-paulista-31617014.html</a:t>
            </a:r>
          </a:p>
        </p:txBody>
      </p:sp>
    </p:spTree>
    <p:extLst>
      <p:ext uri="{BB962C8B-B14F-4D97-AF65-F5344CB8AC3E}">
        <p14:creationId xmlns:p14="http://schemas.microsoft.com/office/powerpoint/2010/main" val="354294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641838"/>
          </a:xfrm>
        </p:spPr>
        <p:txBody>
          <a:bodyPr/>
          <a:lstStyle/>
          <a:p>
            <a:r>
              <a:rPr lang="pt-BR" sz="4000" dirty="0">
                <a:solidFill>
                  <a:schemeClr val="tx1"/>
                </a:solidFill>
                <a:hlinkClick r:id="rId2"/>
              </a:rPr>
              <a:t>http://ead.ict.unesp.br/</a:t>
            </a:r>
            <a:endParaRPr lang="pt-BR" sz="4000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Notas de aulas</a:t>
            </a:r>
          </a:p>
          <a:p>
            <a:r>
              <a:rPr lang="pt-BR" dirty="0">
                <a:solidFill>
                  <a:schemeClr val="tx1"/>
                </a:solidFill>
              </a:rPr>
              <a:t>Listas de exercícios</a:t>
            </a:r>
          </a:p>
          <a:p>
            <a:r>
              <a:rPr lang="pt-BR" dirty="0">
                <a:solidFill>
                  <a:schemeClr val="tx1"/>
                </a:solidFill>
              </a:rPr>
              <a:t>Resoluções</a:t>
            </a:r>
          </a:p>
          <a:p>
            <a:r>
              <a:rPr lang="pt-BR" dirty="0">
                <a:solidFill>
                  <a:schemeClr val="tx1"/>
                </a:solidFill>
              </a:rPr>
              <a:t>Materiais diversos</a:t>
            </a:r>
          </a:p>
          <a:p>
            <a:r>
              <a:rPr lang="pt-BR" dirty="0">
                <a:solidFill>
                  <a:schemeClr val="tx1"/>
                </a:solidFill>
              </a:rPr>
              <a:t>Avisos gerais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Moo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38530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20480" y="2348880"/>
            <a:ext cx="4644008" cy="3693319"/>
          </a:xfrm>
          <a:prstGeom prst="rect">
            <a:avLst/>
          </a:prstGeom>
          <a:noFill/>
          <a:ln w="2222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MOODLE</a:t>
            </a:r>
          </a:p>
          <a:p>
            <a:pPr algn="ctr"/>
            <a:r>
              <a:rPr lang="pt-BR" dirty="0"/>
              <a:t>"Modular </a:t>
            </a:r>
            <a:r>
              <a:rPr lang="pt-BR" dirty="0" err="1"/>
              <a:t>Object-Oriented</a:t>
            </a:r>
            <a:r>
              <a:rPr lang="pt-BR" dirty="0"/>
              <a:t> </a:t>
            </a:r>
            <a:r>
              <a:rPr lang="pt-BR" dirty="0" err="1"/>
              <a:t>Dynamic</a:t>
            </a:r>
            <a:r>
              <a:rPr lang="pt-BR" dirty="0"/>
              <a:t> Learning </a:t>
            </a:r>
            <a:r>
              <a:rPr lang="pt-BR" dirty="0" err="1"/>
              <a:t>Environment</a:t>
            </a:r>
            <a:r>
              <a:rPr lang="pt-BR" dirty="0"/>
              <a:t>“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Software livre, de apoio à aprendizagem, executado num ambiente virtual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Permite a criação de cursos "on-line", páginas de disciplinas, grupos de trabalho e comunidades de aprendizagem, estando disponível em 75 línguas diferentes. Conta com 25.000 websites registados, em 175 países.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5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21968</TotalTime>
  <Words>447</Words>
  <Application>Microsoft Office PowerPoint</Application>
  <PresentationFormat>Apresentação na tela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Impact</vt:lpstr>
      <vt:lpstr>Times New Roman</vt:lpstr>
      <vt:lpstr>NewsPrint</vt:lpstr>
      <vt:lpstr>Apresentação: Geometria Analítica</vt:lpstr>
      <vt:lpstr>Geometria</vt:lpstr>
      <vt:lpstr>Geometria (pontos de vista)</vt:lpstr>
      <vt:lpstr>O curso de Geometria Analítica</vt:lpstr>
      <vt:lpstr>Conteúdo do curso (Geral)</vt:lpstr>
      <vt:lpstr>Bibliografia base</vt:lpstr>
      <vt:lpstr>Sugestão de ferramentas de estudo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Galante</dc:creator>
  <cp:lastModifiedBy>jkformiga FORMIGA</cp:lastModifiedBy>
  <cp:revision>422</cp:revision>
  <cp:lastPrinted>2013-09-11T23:42:39Z</cp:lastPrinted>
  <dcterms:created xsi:type="dcterms:W3CDTF">2012-08-02T03:43:52Z</dcterms:created>
  <dcterms:modified xsi:type="dcterms:W3CDTF">2026-03-01T22:36:03Z</dcterms:modified>
</cp:coreProperties>
</file>