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</p:sldIdLst>
  <p:sldSz cy="5143500" cx="9144000"/>
  <p:notesSz cx="6858000" cy="9144000"/>
  <p:embeddedFontLst>
    <p:embeddedFont>
      <p:font typeface="Raleway"/>
      <p:regular r:id="rId52"/>
      <p:bold r:id="rId53"/>
      <p:italic r:id="rId54"/>
      <p:boldItalic r:id="rId55"/>
    </p:embeddedFont>
    <p:embeddedFont>
      <p:font typeface="Playfair Display"/>
      <p:regular r:id="rId56"/>
      <p:bold r:id="rId57"/>
      <p:italic r:id="rId58"/>
      <p:boldItalic r:id="rId59"/>
    </p:embeddedFont>
    <p:embeddedFont>
      <p:font typeface="Montserrat"/>
      <p:regular r:id="rId60"/>
      <p:bold r:id="rId61"/>
      <p:italic r:id="rId62"/>
      <p:boldItalic r:id="rId63"/>
    </p:embeddedFont>
    <p:embeddedFont>
      <p:font typeface="Lato"/>
      <p:regular r:id="rId64"/>
      <p:bold r:id="rId65"/>
      <p:italic r:id="rId66"/>
      <p:boldItalic r:id="rId67"/>
    </p:embeddedFont>
    <p:embeddedFont>
      <p:font typeface="Oswald"/>
      <p:regular r:id="rId68"/>
      <p:bold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Montserrat-italic.fntdata"/><Relationship Id="rId61" Type="http://schemas.openxmlformats.org/officeDocument/2006/relationships/font" Target="fonts/Montserrat-bold.fntdata"/><Relationship Id="rId20" Type="http://schemas.openxmlformats.org/officeDocument/2006/relationships/slide" Target="slides/slide16.xml"/><Relationship Id="rId64" Type="http://schemas.openxmlformats.org/officeDocument/2006/relationships/font" Target="fonts/Lato-regular.fntdata"/><Relationship Id="rId63" Type="http://schemas.openxmlformats.org/officeDocument/2006/relationships/font" Target="fonts/Montserrat-boldItalic.fntdata"/><Relationship Id="rId22" Type="http://schemas.openxmlformats.org/officeDocument/2006/relationships/slide" Target="slides/slide18.xml"/><Relationship Id="rId66" Type="http://schemas.openxmlformats.org/officeDocument/2006/relationships/font" Target="fonts/Lato-italic.fntdata"/><Relationship Id="rId21" Type="http://schemas.openxmlformats.org/officeDocument/2006/relationships/slide" Target="slides/slide17.xml"/><Relationship Id="rId65" Type="http://schemas.openxmlformats.org/officeDocument/2006/relationships/font" Target="fonts/Lato-bold.fntdata"/><Relationship Id="rId24" Type="http://schemas.openxmlformats.org/officeDocument/2006/relationships/slide" Target="slides/slide20.xml"/><Relationship Id="rId68" Type="http://schemas.openxmlformats.org/officeDocument/2006/relationships/font" Target="fonts/Oswald-regular.fntdata"/><Relationship Id="rId23" Type="http://schemas.openxmlformats.org/officeDocument/2006/relationships/slide" Target="slides/slide19.xml"/><Relationship Id="rId67" Type="http://schemas.openxmlformats.org/officeDocument/2006/relationships/font" Target="fonts/Lato-boldItalic.fntdata"/><Relationship Id="rId60" Type="http://schemas.openxmlformats.org/officeDocument/2006/relationships/font" Target="fonts/Montserrat-regular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Oswald-bold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font" Target="fonts/Raleway-bold.fntdata"/><Relationship Id="rId52" Type="http://schemas.openxmlformats.org/officeDocument/2006/relationships/font" Target="fonts/Raleway-regular.fntdata"/><Relationship Id="rId11" Type="http://schemas.openxmlformats.org/officeDocument/2006/relationships/slide" Target="slides/slide7.xml"/><Relationship Id="rId55" Type="http://schemas.openxmlformats.org/officeDocument/2006/relationships/font" Target="fonts/Raleway-boldItalic.fntdata"/><Relationship Id="rId10" Type="http://schemas.openxmlformats.org/officeDocument/2006/relationships/slide" Target="slides/slide6.xml"/><Relationship Id="rId54" Type="http://schemas.openxmlformats.org/officeDocument/2006/relationships/font" Target="fonts/Raleway-italic.fntdata"/><Relationship Id="rId13" Type="http://schemas.openxmlformats.org/officeDocument/2006/relationships/slide" Target="slides/slide9.xml"/><Relationship Id="rId57" Type="http://schemas.openxmlformats.org/officeDocument/2006/relationships/font" Target="fonts/PlayfairDisplay-bold.fntdata"/><Relationship Id="rId12" Type="http://schemas.openxmlformats.org/officeDocument/2006/relationships/slide" Target="slides/slide8.xml"/><Relationship Id="rId56" Type="http://schemas.openxmlformats.org/officeDocument/2006/relationships/font" Target="fonts/PlayfairDisplay-regular.fntdata"/><Relationship Id="rId15" Type="http://schemas.openxmlformats.org/officeDocument/2006/relationships/slide" Target="slides/slide11.xml"/><Relationship Id="rId59" Type="http://schemas.openxmlformats.org/officeDocument/2006/relationships/font" Target="fonts/PlayfairDisplay-boldItalic.fntdata"/><Relationship Id="rId14" Type="http://schemas.openxmlformats.org/officeDocument/2006/relationships/slide" Target="slides/slide10.xml"/><Relationship Id="rId58" Type="http://schemas.openxmlformats.org/officeDocument/2006/relationships/font" Target="fonts/PlayfairDisplay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f72681579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7f72681579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7f7268157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7f7268157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7f72681579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7f72681579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f72681579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7f7268157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2faf86584_4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2faf86584_4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2faf86584_4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2faf86584_4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f72681579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f72681579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035f60b8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035f60b8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f72681579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7f72681579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f72681579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7f72681579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035edb615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035edb61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7f72681579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7f72681579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f72681579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7f72681579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f72681579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f72681579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f72681579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7f72681579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f72681579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f72681579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7f72681579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7f72681579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f72681579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7f72681579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f72681579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7f72681579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7f72681579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7f72681579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7f72681579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7f72681579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2faf86584_3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2faf86584_3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7f72681579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7f72681579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7f72681579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7f72681579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7f72681579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7f72681579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7f72681579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7f72681579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7f72681579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7f72681579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7f72681579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7f72681579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7f72681579_0_3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7f72681579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f72681579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7f72681579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2faf86584_4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2faf86584_4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726b8ded35_8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726b8ded35_8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2faf86584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2faf86584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7f72681579_0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7f72681579_0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2faf86584_4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2faf86584_4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726b8ded35_8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726b8ded35_8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726b8ded35_8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726b8ded35_8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7f72681579_0_3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7f72681579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7f72681579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7f72681579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7f72681579_0_45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7f72681579_0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7f72681579_0_27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7f72681579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 classroom fez 5 anos em 2019!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2faf86584_3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2faf86584_3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7f72681579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7f72681579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2faf86584_4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2faf86584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2faf86584_4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2faf86584_4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f72681579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f7268157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Relationship Id="rId4" Type="http://schemas.openxmlformats.org/officeDocument/2006/relationships/image" Target="../media/image9.jpg"/><Relationship Id="rId5" Type="http://schemas.openxmlformats.org/officeDocument/2006/relationships/image" Target="../media/image2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10" Type="http://schemas.openxmlformats.org/officeDocument/2006/relationships/image" Target="../media/image10.png"/><Relationship Id="rId9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13.png"/><Relationship Id="rId7" Type="http://schemas.openxmlformats.org/officeDocument/2006/relationships/image" Target="../media/image40.png"/><Relationship Id="rId8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png"/><Relationship Id="rId4" Type="http://schemas.openxmlformats.org/officeDocument/2006/relationships/image" Target="../media/image29.png"/><Relationship Id="rId5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1.png"/><Relationship Id="rId4" Type="http://schemas.openxmlformats.org/officeDocument/2006/relationships/image" Target="../media/image27.png"/><Relationship Id="rId5" Type="http://schemas.openxmlformats.org/officeDocument/2006/relationships/image" Target="../media/image3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184800" y="1943725"/>
            <a:ext cx="8912400" cy="136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Ferramentas Google para uso na educação</a:t>
            </a:r>
            <a:endParaRPr sz="4800"/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5275" y="0"/>
            <a:ext cx="4762060" cy="136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/>
          <p:nvPr>
            <p:ph type="title"/>
          </p:nvPr>
        </p:nvSpPr>
        <p:spPr>
          <a:xfrm>
            <a:off x="3777525" y="701575"/>
            <a:ext cx="144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Drive</a:t>
            </a:r>
            <a:endParaRPr sz="3600">
              <a:solidFill>
                <a:srgbClr val="000000"/>
              </a:solidFill>
            </a:endParaRPr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9913" y="1600100"/>
            <a:ext cx="2019125" cy="201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idx="1" type="body"/>
          </p:nvPr>
        </p:nvSpPr>
        <p:spPr>
          <a:xfrm>
            <a:off x="1786375" y="0"/>
            <a:ext cx="7222500" cy="51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Gratuito;</a:t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Acesso pela conta institucional </a:t>
            </a:r>
            <a:r>
              <a:rPr b="1" lang="en" sz="2400"/>
              <a:t>@unesp</a:t>
            </a:r>
            <a:r>
              <a:rPr lang="en" sz="2400"/>
              <a:t>;</a:t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Armazenamento </a:t>
            </a:r>
            <a:r>
              <a:rPr b="1" lang="en" sz="2400"/>
              <a:t>ilimitado</a:t>
            </a:r>
            <a:r>
              <a:rPr lang="en" sz="2400"/>
              <a:t> - nuvem;</a:t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Comportam: imagens, vídeos, arquivos diversos etc;</a:t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Organizador de documentos criados na conta google (Docs, Planilhas, Forms, Apresentações);</a:t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Segurança de dados.</a:t>
            </a:r>
            <a:endParaRPr sz="2400"/>
          </a:p>
        </p:txBody>
      </p:sp>
      <p:sp>
        <p:nvSpPr>
          <p:cNvPr id="149" name="Google Shape;149;p2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Drive</a:t>
            </a:r>
            <a:endParaRPr sz="3600">
              <a:solidFill>
                <a:srgbClr val="000000"/>
              </a:solidFill>
            </a:endParaRPr>
          </a:p>
        </p:txBody>
      </p:sp>
      <p:pic>
        <p:nvPicPr>
          <p:cNvPr id="150" name="Google Shape;1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100" y="1154201"/>
            <a:ext cx="1080075" cy="108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>
            <p:ph idx="1" type="body"/>
          </p:nvPr>
        </p:nvSpPr>
        <p:spPr>
          <a:xfrm>
            <a:off x="1786375" y="462525"/>
            <a:ext cx="7222500" cy="46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Acesso em qualquer lugar; </a:t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Acesso em qualquer dispositivo: </a:t>
            </a:r>
            <a:r>
              <a:rPr i="1" lang="en" sz="2400"/>
              <a:t>tablet, smartphone </a:t>
            </a:r>
            <a:r>
              <a:rPr lang="en" sz="2400"/>
              <a:t>ou computador;</a:t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Compartilhamento de arquivos e pastas;</a:t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Visualização, construção e edição de documentos, apresentações e planilhas.</a:t>
            </a:r>
            <a:endParaRPr sz="2400"/>
          </a:p>
        </p:txBody>
      </p:sp>
      <p:sp>
        <p:nvSpPr>
          <p:cNvPr id="156" name="Google Shape;156;p2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Drive</a:t>
            </a:r>
            <a:endParaRPr sz="3600">
              <a:solidFill>
                <a:srgbClr val="000000"/>
              </a:solidFill>
            </a:endParaRPr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100" y="1154201"/>
            <a:ext cx="1080075" cy="108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5"/>
          <p:cNvPicPr preferRelativeResize="0"/>
          <p:nvPr/>
        </p:nvPicPr>
        <p:blipFill rotWithShape="1">
          <a:blip r:embed="rId3">
            <a:alphaModFix/>
          </a:blip>
          <a:srcRect b="11631" l="0" r="0" t="11593"/>
          <a:stretch/>
        </p:blipFill>
        <p:spPr>
          <a:xfrm>
            <a:off x="0" y="565000"/>
            <a:ext cx="9144001" cy="394726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5"/>
          <p:cNvSpPr txBox="1"/>
          <p:nvPr>
            <p:ph type="title"/>
          </p:nvPr>
        </p:nvSpPr>
        <p:spPr>
          <a:xfrm>
            <a:off x="6048600" y="3903100"/>
            <a:ext cx="309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Tela do Drive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/>
          <p:nvPr>
            <p:ph type="title"/>
          </p:nvPr>
        </p:nvSpPr>
        <p:spPr>
          <a:xfrm>
            <a:off x="6048600" y="3445900"/>
            <a:ext cx="309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Tela do Drive</a:t>
            </a:r>
            <a:endParaRPr/>
          </a:p>
        </p:txBody>
      </p:sp>
      <p:pic>
        <p:nvPicPr>
          <p:cNvPr id="169" name="Google Shape;169;p26"/>
          <p:cNvPicPr preferRelativeResize="0"/>
          <p:nvPr/>
        </p:nvPicPr>
        <p:blipFill rotWithShape="1">
          <a:blip r:embed="rId3">
            <a:alphaModFix/>
          </a:blip>
          <a:srcRect b="12844" l="0" r="0" t="12606"/>
          <a:stretch/>
        </p:blipFill>
        <p:spPr>
          <a:xfrm>
            <a:off x="0" y="145774"/>
            <a:ext cx="9148474" cy="383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6"/>
          <p:cNvPicPr preferRelativeResize="0"/>
          <p:nvPr/>
        </p:nvPicPr>
        <p:blipFill rotWithShape="1">
          <a:blip r:embed="rId4">
            <a:alphaModFix/>
          </a:blip>
          <a:srcRect b="40383" l="0" r="76236" t="25167"/>
          <a:stretch/>
        </p:blipFill>
        <p:spPr>
          <a:xfrm>
            <a:off x="106200" y="3110750"/>
            <a:ext cx="2172951" cy="177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6"/>
          <p:cNvSpPr txBox="1"/>
          <p:nvPr/>
        </p:nvSpPr>
        <p:spPr>
          <a:xfrm>
            <a:off x="106200" y="3110750"/>
            <a:ext cx="2172900" cy="1770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2" name="Google Shape;172;p26"/>
          <p:cNvSpPr txBox="1"/>
          <p:nvPr/>
        </p:nvSpPr>
        <p:spPr>
          <a:xfrm>
            <a:off x="2342350" y="4151175"/>
            <a:ext cx="6773400" cy="785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2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**Criar: documentos, apresentações, planilhas, pastas, forms etc.</a:t>
            </a:r>
            <a:endParaRPr sz="22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3" name="Google Shape;173;p26"/>
          <p:cNvSpPr txBox="1"/>
          <p:nvPr/>
        </p:nvSpPr>
        <p:spPr>
          <a:xfrm>
            <a:off x="6575675" y="588224"/>
            <a:ext cx="768300" cy="351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4" name="Google Shape;174;p26"/>
          <p:cNvSpPr txBox="1"/>
          <p:nvPr/>
        </p:nvSpPr>
        <p:spPr>
          <a:xfrm>
            <a:off x="0" y="636025"/>
            <a:ext cx="939300" cy="443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5" name="Google Shape;175;p26"/>
          <p:cNvSpPr/>
          <p:nvPr/>
        </p:nvSpPr>
        <p:spPr>
          <a:xfrm>
            <a:off x="692975" y="1065938"/>
            <a:ext cx="338700" cy="2031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6"/>
          <p:cNvSpPr txBox="1"/>
          <p:nvPr/>
        </p:nvSpPr>
        <p:spPr>
          <a:xfrm>
            <a:off x="3573125" y="939225"/>
            <a:ext cx="3770700" cy="412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2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*C</a:t>
            </a:r>
            <a:r>
              <a:rPr lang="en" sz="22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ompartilhar: usando e-mail</a:t>
            </a:r>
            <a:endParaRPr sz="22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/>
              <a:t>Inserir</a:t>
            </a:r>
            <a:r>
              <a:rPr b="1" lang="en" sz="2400"/>
              <a:t> 3</a:t>
            </a:r>
            <a:r>
              <a:rPr lang="en" sz="2400"/>
              <a:t> arquivos (Word, Excel e PowerPoint) do seu computador no Drive;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/>
              <a:t>Inserir uma pasta do seu computador no drive: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AutoNum type="alphaLcParenR"/>
            </a:pPr>
            <a:r>
              <a:rPr lang="en" sz="2400"/>
              <a:t>Criar uma pasta;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AutoNum type="alphaLcParenR"/>
            </a:pPr>
            <a:r>
              <a:rPr lang="en" sz="2400"/>
              <a:t>Inserir arquivos testes na pasta;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/>
              <a:t>Compartilhar os arquivos e pastas com um colega, explorando as opções de compartilhamento;</a:t>
            </a:r>
            <a:endParaRPr sz="2400"/>
          </a:p>
        </p:txBody>
      </p:sp>
      <p:sp>
        <p:nvSpPr>
          <p:cNvPr id="182" name="Google Shape;18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Atividade no Drive: para casa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/>
          <p:nvPr>
            <p:ph type="title"/>
          </p:nvPr>
        </p:nvSpPr>
        <p:spPr>
          <a:xfrm>
            <a:off x="3171438" y="1219925"/>
            <a:ext cx="3572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Apresentações</a:t>
            </a:r>
            <a:endParaRPr sz="3600">
              <a:solidFill>
                <a:srgbClr val="000000"/>
              </a:solidFill>
            </a:endParaRPr>
          </a:p>
        </p:txBody>
      </p:sp>
      <p:sp>
        <p:nvSpPr>
          <p:cNvPr id="188" name="Google Shape;188;p28"/>
          <p:cNvSpPr txBox="1"/>
          <p:nvPr>
            <p:ph type="title"/>
          </p:nvPr>
        </p:nvSpPr>
        <p:spPr>
          <a:xfrm>
            <a:off x="6709513" y="1219925"/>
            <a:ext cx="228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Planilhas</a:t>
            </a:r>
            <a:endParaRPr sz="3600">
              <a:solidFill>
                <a:srgbClr val="000000"/>
              </a:solidFill>
            </a:endParaRPr>
          </a:p>
        </p:txBody>
      </p:sp>
      <p:sp>
        <p:nvSpPr>
          <p:cNvPr id="189" name="Google Shape;189;p28"/>
          <p:cNvSpPr txBox="1"/>
          <p:nvPr>
            <p:ph type="title"/>
          </p:nvPr>
        </p:nvSpPr>
        <p:spPr>
          <a:xfrm>
            <a:off x="153887" y="1219925"/>
            <a:ext cx="318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Documentos</a:t>
            </a:r>
            <a:endParaRPr sz="3600">
              <a:solidFill>
                <a:srgbClr val="000000"/>
              </a:solidFill>
            </a:endParaRPr>
          </a:p>
        </p:txBody>
      </p:sp>
      <p:pic>
        <p:nvPicPr>
          <p:cNvPr descr="DOCS.jpg" id="190" name="Google Shape;19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9951" y="2384175"/>
            <a:ext cx="1655675" cy="1655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m1.jpg" id="191" name="Google Shape;19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0038" y="2372225"/>
            <a:ext cx="1679550" cy="1679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m2.jpg" id="192" name="Google Shape;19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1989" y="2416213"/>
            <a:ext cx="1591600" cy="159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Google Documentos </a:t>
            </a:r>
            <a:endParaRPr sz="4800">
              <a:solidFill>
                <a:srgbClr val="000000"/>
              </a:solidFill>
            </a:endParaRPr>
          </a:p>
        </p:txBody>
      </p:sp>
      <p:sp>
        <p:nvSpPr>
          <p:cNvPr id="198" name="Google Shape;198;p29"/>
          <p:cNvSpPr txBox="1"/>
          <p:nvPr>
            <p:ph idx="1" type="body"/>
          </p:nvPr>
        </p:nvSpPr>
        <p:spPr>
          <a:xfrm>
            <a:off x="387900" y="1234075"/>
            <a:ext cx="7527600" cy="35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Desenvolvimento de trabalhos colaborativos, compartilhados com uma ou mais pessoas;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A</a:t>
            </a:r>
            <a:r>
              <a:rPr lang="en" sz="2200"/>
              <a:t>companhe cada contribuição em tempo real ou pelo histórico de edições;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Uso da conta Google (</a:t>
            </a:r>
            <a:r>
              <a:rPr b="1" lang="en" sz="2200"/>
              <a:t>@unesp</a:t>
            </a:r>
            <a:r>
              <a:rPr lang="en" sz="2200"/>
              <a:t>) para edição;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Recursos de edição similares ao Microsoft Excel;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en" sz="2200"/>
              <a:t>Uso intuitivo e simples, salva </a:t>
            </a:r>
            <a:r>
              <a:rPr b="1" lang="en" sz="2200"/>
              <a:t>automaticamente</a:t>
            </a:r>
            <a:r>
              <a:rPr lang="en" sz="2200"/>
              <a:t> suas alterações e recupera versões anteriores. Possui app para celular;</a:t>
            </a:r>
            <a:endParaRPr sz="2200"/>
          </a:p>
        </p:txBody>
      </p:sp>
      <p:pic>
        <p:nvPicPr>
          <p:cNvPr descr="DOCS.jpg" id="199" name="Google Shape;19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6625" y="224225"/>
            <a:ext cx="1655675" cy="165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0"/>
          <p:cNvPicPr preferRelativeResize="0"/>
          <p:nvPr/>
        </p:nvPicPr>
        <p:blipFill rotWithShape="1">
          <a:blip r:embed="rId3">
            <a:alphaModFix/>
          </a:blip>
          <a:srcRect b="10533" l="0" r="0" t="13084"/>
          <a:stretch/>
        </p:blipFill>
        <p:spPr>
          <a:xfrm>
            <a:off x="0" y="719925"/>
            <a:ext cx="9144001" cy="3926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Google </a:t>
            </a:r>
            <a:r>
              <a:rPr lang="en" sz="4800"/>
              <a:t>Apresentações</a:t>
            </a:r>
            <a:r>
              <a:rPr lang="en" sz="4800"/>
              <a:t> </a:t>
            </a:r>
            <a:endParaRPr sz="4800">
              <a:solidFill>
                <a:srgbClr val="000000"/>
              </a:solidFill>
            </a:endParaRPr>
          </a:p>
        </p:txBody>
      </p:sp>
      <p:sp>
        <p:nvSpPr>
          <p:cNvPr id="210" name="Google Shape;210;p31"/>
          <p:cNvSpPr txBox="1"/>
          <p:nvPr>
            <p:ph idx="1" type="body"/>
          </p:nvPr>
        </p:nvSpPr>
        <p:spPr>
          <a:xfrm>
            <a:off x="387900" y="1234075"/>
            <a:ext cx="7712400" cy="35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Desenvolvimento de trabalhos colaborativos, compartilhados com uma ou mais pessoas;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Acompanhe cada contribuição em tempo real ou pelo histórico de edições;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Uso da conta Google (</a:t>
            </a:r>
            <a:r>
              <a:rPr b="1" lang="en" sz="2200"/>
              <a:t>@unesp</a:t>
            </a:r>
            <a:r>
              <a:rPr lang="en" sz="2200"/>
              <a:t>) para edição;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Recursos de edição similares ao Microsoft Power Point;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en" sz="2200"/>
              <a:t>Uso intuitivo e simples, salva </a:t>
            </a:r>
            <a:r>
              <a:rPr b="1" lang="en" sz="2200"/>
              <a:t>automaticamente</a:t>
            </a:r>
            <a:r>
              <a:rPr lang="en" sz="2200"/>
              <a:t> suas alterações e recupera versões anteriores. Possui app para celular;</a:t>
            </a:r>
            <a:endParaRPr sz="2200"/>
          </a:p>
        </p:txBody>
      </p:sp>
      <p:pic>
        <p:nvPicPr>
          <p:cNvPr descr="Imagem2.jpg" id="211" name="Google Shape;21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6725" y="249350"/>
            <a:ext cx="1591600" cy="159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Objetivos</a:t>
            </a:r>
            <a:endParaRPr sz="4800"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64522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/>
              <a:t>Reconhecer e explorar recursos gratuitos do google, disponíveis na conta </a:t>
            </a:r>
            <a:r>
              <a:rPr b="1" lang="en" sz="3000"/>
              <a:t>@unesp</a:t>
            </a:r>
            <a:r>
              <a:rPr lang="en" sz="3000"/>
              <a:t>,</a:t>
            </a:r>
            <a:r>
              <a:rPr lang="en" sz="3000"/>
              <a:t> e que podem contribuir com as atividades de ensino nesse momento de em que estamos passando.</a:t>
            </a:r>
            <a:endParaRPr sz="3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2"/>
          <p:cNvPicPr preferRelativeResize="0"/>
          <p:nvPr/>
        </p:nvPicPr>
        <p:blipFill rotWithShape="1">
          <a:blip r:embed="rId3">
            <a:alphaModFix/>
          </a:blip>
          <a:srcRect b="11491" l="0" r="0" t="13399"/>
          <a:stretch/>
        </p:blipFill>
        <p:spPr>
          <a:xfrm>
            <a:off x="0" y="736425"/>
            <a:ext cx="9144001" cy="3861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Google Planilhas </a:t>
            </a:r>
            <a:endParaRPr sz="4800">
              <a:solidFill>
                <a:srgbClr val="000000"/>
              </a:solidFill>
            </a:endParaRPr>
          </a:p>
        </p:txBody>
      </p:sp>
      <p:sp>
        <p:nvSpPr>
          <p:cNvPr id="222" name="Google Shape;222;p33"/>
          <p:cNvSpPr txBox="1"/>
          <p:nvPr>
            <p:ph idx="1" type="body"/>
          </p:nvPr>
        </p:nvSpPr>
        <p:spPr>
          <a:xfrm>
            <a:off x="387900" y="1234075"/>
            <a:ext cx="7527600" cy="35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Desenvolvimento de trabalhos colaborativos, compartilhados com uma ou mais pessoas;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Acompanhe cada contribuição em tempo real ou pelo histórico de edições;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Uso da conta Google (</a:t>
            </a:r>
            <a:r>
              <a:rPr b="1" lang="en" sz="2200"/>
              <a:t>@unesp</a:t>
            </a:r>
            <a:r>
              <a:rPr lang="en" sz="2200"/>
              <a:t>) para edição;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Recursos de edição similares ao Microsoft Word;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en" sz="2200"/>
              <a:t>Uso intuitivo e simples, salva </a:t>
            </a:r>
            <a:r>
              <a:rPr b="1" lang="en" sz="2200"/>
              <a:t>automaticamente</a:t>
            </a:r>
            <a:r>
              <a:rPr lang="en" sz="2200"/>
              <a:t> suas alterações e recupera versões anteriores. Possui app para celular;</a:t>
            </a:r>
            <a:endParaRPr sz="2200"/>
          </a:p>
        </p:txBody>
      </p:sp>
      <p:pic>
        <p:nvPicPr>
          <p:cNvPr descr="Imagem1.jpg" id="223" name="Google Shape;22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2750" y="153975"/>
            <a:ext cx="1679550" cy="16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4"/>
          <p:cNvPicPr preferRelativeResize="0"/>
          <p:nvPr/>
        </p:nvPicPr>
        <p:blipFill rotWithShape="1">
          <a:blip r:embed="rId3">
            <a:alphaModFix/>
          </a:blip>
          <a:srcRect b="11490" l="0" r="0" t="12763"/>
          <a:stretch/>
        </p:blipFill>
        <p:spPr>
          <a:xfrm>
            <a:off x="0" y="769975"/>
            <a:ext cx="9144001" cy="3894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 txBox="1"/>
          <p:nvPr>
            <p:ph type="title"/>
          </p:nvPr>
        </p:nvSpPr>
        <p:spPr>
          <a:xfrm>
            <a:off x="6048600" y="3445900"/>
            <a:ext cx="309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Tela do Drive</a:t>
            </a:r>
            <a:endParaRPr/>
          </a:p>
        </p:txBody>
      </p:sp>
      <p:pic>
        <p:nvPicPr>
          <p:cNvPr id="234" name="Google Shape;234;p35"/>
          <p:cNvPicPr preferRelativeResize="0"/>
          <p:nvPr/>
        </p:nvPicPr>
        <p:blipFill rotWithShape="1">
          <a:blip r:embed="rId3">
            <a:alphaModFix/>
          </a:blip>
          <a:srcRect b="12844" l="0" r="0" t="12606"/>
          <a:stretch/>
        </p:blipFill>
        <p:spPr>
          <a:xfrm>
            <a:off x="0" y="145774"/>
            <a:ext cx="9148474" cy="383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5"/>
          <p:cNvPicPr preferRelativeResize="0"/>
          <p:nvPr/>
        </p:nvPicPr>
        <p:blipFill rotWithShape="1">
          <a:blip r:embed="rId4">
            <a:alphaModFix/>
          </a:blip>
          <a:srcRect b="40383" l="0" r="76236" t="25167"/>
          <a:stretch/>
        </p:blipFill>
        <p:spPr>
          <a:xfrm>
            <a:off x="106200" y="3110750"/>
            <a:ext cx="2172951" cy="1770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5"/>
          <p:cNvSpPr txBox="1"/>
          <p:nvPr/>
        </p:nvSpPr>
        <p:spPr>
          <a:xfrm>
            <a:off x="106200" y="3110750"/>
            <a:ext cx="2172900" cy="1770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37" name="Google Shape;237;p35"/>
          <p:cNvSpPr txBox="1"/>
          <p:nvPr/>
        </p:nvSpPr>
        <p:spPr>
          <a:xfrm>
            <a:off x="2342350" y="4363875"/>
            <a:ext cx="5465400" cy="572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2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**Botão “Novo” ou botão direito do mouse.</a:t>
            </a:r>
            <a:endParaRPr sz="22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8" name="Google Shape;238;p35"/>
          <p:cNvSpPr txBox="1"/>
          <p:nvPr/>
        </p:nvSpPr>
        <p:spPr>
          <a:xfrm>
            <a:off x="6575675" y="588224"/>
            <a:ext cx="768300" cy="351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39" name="Google Shape;239;p35"/>
          <p:cNvSpPr txBox="1"/>
          <p:nvPr/>
        </p:nvSpPr>
        <p:spPr>
          <a:xfrm>
            <a:off x="0" y="636025"/>
            <a:ext cx="939300" cy="443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0" name="Google Shape;240;p35"/>
          <p:cNvSpPr/>
          <p:nvPr/>
        </p:nvSpPr>
        <p:spPr>
          <a:xfrm>
            <a:off x="692975" y="1065938"/>
            <a:ext cx="338700" cy="2031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5"/>
          <p:cNvSpPr txBox="1"/>
          <p:nvPr/>
        </p:nvSpPr>
        <p:spPr>
          <a:xfrm>
            <a:off x="3465325" y="967625"/>
            <a:ext cx="3895800" cy="399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2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*Opções de compartilhamento</a:t>
            </a:r>
            <a:endParaRPr sz="22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6"/>
          <p:cNvSpPr txBox="1"/>
          <p:nvPr>
            <p:ph idx="1" type="body"/>
          </p:nvPr>
        </p:nvSpPr>
        <p:spPr>
          <a:xfrm>
            <a:off x="311700" y="1780750"/>
            <a:ext cx="8520600" cy="30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Criar um Documento Google - Explorar seus recursos;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Criar uma Apresentação Google - Explorar seus recursos;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Criar uma Planilha Google - Explorar seus recursos;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Compartilhar um Documento Google;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Compartilhar uma Apresentação Google;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Compartilhar uma Planilha Google.</a:t>
            </a:r>
            <a:endParaRPr/>
          </a:p>
        </p:txBody>
      </p:sp>
      <p:sp>
        <p:nvSpPr>
          <p:cNvPr id="247" name="Google Shape;247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Atividade no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Documentos, Apresentações, Planilhas: para casa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7"/>
          <p:cNvSpPr txBox="1"/>
          <p:nvPr>
            <p:ph type="title"/>
          </p:nvPr>
        </p:nvSpPr>
        <p:spPr>
          <a:xfrm>
            <a:off x="3631813" y="881469"/>
            <a:ext cx="188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Agenda</a:t>
            </a:r>
            <a:endParaRPr sz="3600">
              <a:solidFill>
                <a:srgbClr val="000000"/>
              </a:solidFill>
            </a:endParaRPr>
          </a:p>
        </p:txBody>
      </p:sp>
      <p:pic>
        <p:nvPicPr>
          <p:cNvPr id="253" name="Google Shape;2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9071" y="1823873"/>
            <a:ext cx="2045875" cy="199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/>
          <p:nvPr>
            <p:ph idx="1" type="body"/>
          </p:nvPr>
        </p:nvSpPr>
        <p:spPr>
          <a:xfrm>
            <a:off x="2081350" y="143425"/>
            <a:ext cx="7053000" cy="46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Ferramenta de organização;</a:t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Agenda on-line;</a:t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Compartilhamento com outras contas Gmail;</a:t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Envio de convite para eventos, reunião etc.;</a:t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Compartilhamento de arquivos-documentos para a reunião;</a:t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Incorporação-</a:t>
            </a:r>
            <a:r>
              <a:rPr b="1" lang="en" sz="2400"/>
              <a:t>criação de webconferência</a:t>
            </a:r>
            <a:r>
              <a:rPr lang="en" sz="2400"/>
              <a:t> (Google Meet);</a:t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2400"/>
              <a:buChar char="-"/>
            </a:pPr>
            <a:r>
              <a:rPr i="1" lang="en" sz="2400"/>
              <a:t>Smartphones</a:t>
            </a:r>
            <a:r>
              <a:rPr lang="en" sz="2400"/>
              <a:t>, </a:t>
            </a:r>
            <a:r>
              <a:rPr i="1" lang="en" sz="2400"/>
              <a:t>Tablets</a:t>
            </a:r>
            <a:r>
              <a:rPr lang="en" sz="2400"/>
              <a:t> e Computadores.</a:t>
            </a:r>
            <a:endParaRPr sz="2400"/>
          </a:p>
        </p:txBody>
      </p:sp>
      <p:pic>
        <p:nvPicPr>
          <p:cNvPr id="259" name="Google Shape;25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561" y="1127806"/>
            <a:ext cx="1548575" cy="150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8"/>
          <p:cNvSpPr txBox="1"/>
          <p:nvPr>
            <p:ph type="title"/>
          </p:nvPr>
        </p:nvSpPr>
        <p:spPr>
          <a:xfrm>
            <a:off x="311700" y="292625"/>
            <a:ext cx="190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Agenda</a:t>
            </a:r>
            <a:endParaRPr sz="3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9"/>
          <p:cNvPicPr preferRelativeResize="0"/>
          <p:nvPr/>
        </p:nvPicPr>
        <p:blipFill rotWithShape="1">
          <a:blip r:embed="rId3">
            <a:alphaModFix/>
          </a:blip>
          <a:srcRect b="10534" l="0" r="0" t="13402"/>
          <a:stretch/>
        </p:blipFill>
        <p:spPr>
          <a:xfrm>
            <a:off x="0" y="616505"/>
            <a:ext cx="9144001" cy="391049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9"/>
          <p:cNvSpPr txBox="1"/>
          <p:nvPr/>
        </p:nvSpPr>
        <p:spPr>
          <a:xfrm>
            <a:off x="0" y="1102050"/>
            <a:ext cx="908700" cy="462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7" name="Google Shape;267;p39"/>
          <p:cNvSpPr txBox="1"/>
          <p:nvPr/>
        </p:nvSpPr>
        <p:spPr>
          <a:xfrm>
            <a:off x="5819500" y="3533625"/>
            <a:ext cx="971700" cy="462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8" name="Google Shape;268;p39"/>
          <p:cNvSpPr/>
          <p:nvPr/>
        </p:nvSpPr>
        <p:spPr>
          <a:xfrm rot="2700000">
            <a:off x="6791283" y="3206494"/>
            <a:ext cx="338563" cy="621123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9"/>
          <p:cNvSpPr/>
          <p:nvPr/>
        </p:nvSpPr>
        <p:spPr>
          <a:xfrm rot="2700000">
            <a:off x="1078708" y="710144"/>
            <a:ext cx="338563" cy="621123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9"/>
          <p:cNvSpPr txBox="1"/>
          <p:nvPr/>
        </p:nvSpPr>
        <p:spPr>
          <a:xfrm>
            <a:off x="77000" y="3533625"/>
            <a:ext cx="1510200" cy="9933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1" name="Google Shape;271;p39"/>
          <p:cNvSpPr txBox="1"/>
          <p:nvPr/>
        </p:nvSpPr>
        <p:spPr>
          <a:xfrm>
            <a:off x="6514075" y="531300"/>
            <a:ext cx="384300" cy="462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0"/>
          <p:cNvPicPr preferRelativeResize="0"/>
          <p:nvPr/>
        </p:nvPicPr>
        <p:blipFill rotWithShape="1">
          <a:blip r:embed="rId3">
            <a:alphaModFix/>
          </a:blip>
          <a:srcRect b="10536" l="0" r="0" t="12446"/>
          <a:stretch/>
        </p:blipFill>
        <p:spPr>
          <a:xfrm>
            <a:off x="32625" y="606088"/>
            <a:ext cx="9078750" cy="3931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0"/>
          <p:cNvSpPr txBox="1"/>
          <p:nvPr/>
        </p:nvSpPr>
        <p:spPr>
          <a:xfrm>
            <a:off x="-1" y="742200"/>
            <a:ext cx="3079800" cy="351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8" name="Google Shape;278;p40"/>
          <p:cNvSpPr txBox="1"/>
          <p:nvPr/>
        </p:nvSpPr>
        <p:spPr>
          <a:xfrm>
            <a:off x="32625" y="2573150"/>
            <a:ext cx="2493000" cy="731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9" name="Google Shape;279;p40"/>
          <p:cNvSpPr txBox="1"/>
          <p:nvPr/>
        </p:nvSpPr>
        <p:spPr>
          <a:xfrm>
            <a:off x="4589325" y="1986375"/>
            <a:ext cx="2493000" cy="1733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80" name="Google Shape;280;p40"/>
          <p:cNvSpPr txBox="1"/>
          <p:nvPr/>
        </p:nvSpPr>
        <p:spPr>
          <a:xfrm>
            <a:off x="321801" y="1187975"/>
            <a:ext cx="3158400" cy="592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/>
              <a:t>Criar um evento na Agenda, editando as configurações (Hora e data);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/>
              <a:t>Inserir um arquivo anexo;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/>
              <a:t>Convidar pessoas;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/>
              <a:t>Inserir uma webconferência (Google Meet)</a:t>
            </a:r>
            <a:r>
              <a:rPr lang="en" sz="2400"/>
              <a:t>;</a:t>
            </a:r>
            <a:endParaRPr sz="2400"/>
          </a:p>
        </p:txBody>
      </p:sp>
      <p:sp>
        <p:nvSpPr>
          <p:cNvPr id="286" name="Google Shape;286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Atividade na Agenda: para casa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107800" y="1781325"/>
            <a:ext cx="8901000" cy="3239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G-mail</a:t>
            </a:r>
            <a:r>
              <a:rPr b="1" lang="en" sz="320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b="1" lang="en" sz="32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Drive</a:t>
            </a:r>
            <a:r>
              <a:rPr b="1" lang="en" sz="320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b="1" lang="en" sz="32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Documentos</a:t>
            </a:r>
            <a:r>
              <a:rPr b="1" lang="en" sz="320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b="1" lang="en" sz="32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</a:t>
            </a:r>
            <a:r>
              <a:rPr b="1" lang="en" sz="3200">
                <a:latin typeface="Playfair Display"/>
                <a:ea typeface="Playfair Display"/>
                <a:cs typeface="Playfair Display"/>
                <a:sym typeface="Playfair Display"/>
              </a:rPr>
              <a:t>A</a:t>
            </a:r>
            <a:r>
              <a:rPr b="1" lang="en" sz="32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presentações </a:t>
            </a:r>
            <a:endParaRPr b="1" sz="32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Planilhas</a:t>
            </a:r>
            <a:r>
              <a:rPr b="1" lang="en" sz="320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b="1" lang="en" sz="32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Agenda</a:t>
            </a:r>
            <a:r>
              <a:rPr b="1" lang="en" sz="320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b="1" lang="en" sz="32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You</a:t>
            </a:r>
            <a:r>
              <a:rPr b="1" lang="en" sz="3200">
                <a:latin typeface="Playfair Display"/>
                <a:ea typeface="Playfair Display"/>
                <a:cs typeface="Playfair Display"/>
                <a:sym typeface="Playfair Display"/>
              </a:rPr>
              <a:t>T</a:t>
            </a:r>
            <a:r>
              <a:rPr b="1" lang="en" sz="32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ube  </a:t>
            </a:r>
            <a:r>
              <a:rPr b="1" lang="en" sz="320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b="1" lang="en" sz="32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Formulários</a:t>
            </a:r>
            <a:endParaRPr b="1" sz="32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975" y="1538321"/>
            <a:ext cx="909600" cy="66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5475" y="1369772"/>
            <a:ext cx="837100" cy="8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3450" y="1369772"/>
            <a:ext cx="837100" cy="8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85800" y="1369772"/>
            <a:ext cx="837100" cy="8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9225" y="3356072"/>
            <a:ext cx="837100" cy="8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83300" y="3356072"/>
            <a:ext cx="837100" cy="8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 rotWithShape="1">
          <a:blip r:embed="rId9">
            <a:alphaModFix/>
          </a:blip>
          <a:srcRect b="16492" l="0" r="64941" t="0"/>
          <a:stretch/>
        </p:blipFill>
        <p:spPr>
          <a:xfrm>
            <a:off x="4586800" y="3299226"/>
            <a:ext cx="837100" cy="95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73012" y="3367027"/>
            <a:ext cx="837100" cy="815183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Quais recursos?</a:t>
            </a:r>
            <a:endParaRPr sz="4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2"/>
          <p:cNvSpPr txBox="1"/>
          <p:nvPr>
            <p:ph type="title"/>
          </p:nvPr>
        </p:nvSpPr>
        <p:spPr>
          <a:xfrm>
            <a:off x="3009000" y="1294413"/>
            <a:ext cx="312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Formulários</a:t>
            </a:r>
            <a:endParaRPr sz="3600">
              <a:solidFill>
                <a:srgbClr val="000000"/>
              </a:solidFill>
            </a:endParaRPr>
          </a:p>
        </p:txBody>
      </p:sp>
      <p:pic>
        <p:nvPicPr>
          <p:cNvPr id="292" name="Google Shape;29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2225" y="2169537"/>
            <a:ext cx="1679550" cy="16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3"/>
          <p:cNvSpPr txBox="1"/>
          <p:nvPr>
            <p:ph idx="1" type="body"/>
          </p:nvPr>
        </p:nvSpPr>
        <p:spPr>
          <a:xfrm>
            <a:off x="2864350" y="400925"/>
            <a:ext cx="6270000" cy="39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Ferramenta de coleta de informações;</a:t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Criação de questionários: respostas curtas ou longas, múltipla escolha, caixa de seleção etc.;</a:t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Inserção de colaboradores;</a:t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Organização e análise de dados;</a:t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Compartilhamento por link;</a:t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2400"/>
              <a:buChar char="-"/>
            </a:pPr>
            <a:r>
              <a:rPr i="1" lang="en" sz="2400"/>
              <a:t>Smartphones</a:t>
            </a:r>
            <a:r>
              <a:rPr lang="en" sz="2400"/>
              <a:t>, </a:t>
            </a:r>
            <a:r>
              <a:rPr i="1" lang="en" sz="2400"/>
              <a:t>Tablets</a:t>
            </a:r>
            <a:r>
              <a:rPr lang="en" sz="2400"/>
              <a:t> e Computadores.</a:t>
            </a:r>
            <a:endParaRPr sz="2400"/>
          </a:p>
        </p:txBody>
      </p:sp>
      <p:sp>
        <p:nvSpPr>
          <p:cNvPr id="298" name="Google Shape;298;p43"/>
          <p:cNvSpPr txBox="1"/>
          <p:nvPr>
            <p:ph type="title"/>
          </p:nvPr>
        </p:nvSpPr>
        <p:spPr>
          <a:xfrm>
            <a:off x="92400" y="292625"/>
            <a:ext cx="284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Formulários</a:t>
            </a:r>
            <a:endParaRPr sz="3600">
              <a:solidFill>
                <a:srgbClr val="000000"/>
              </a:solidFill>
            </a:endParaRPr>
          </a:p>
        </p:txBody>
      </p:sp>
      <p:pic>
        <p:nvPicPr>
          <p:cNvPr id="299" name="Google Shape;29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025" y="1122362"/>
            <a:ext cx="1679550" cy="16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4"/>
          <p:cNvPicPr preferRelativeResize="0"/>
          <p:nvPr/>
        </p:nvPicPr>
        <p:blipFill rotWithShape="1">
          <a:blip r:embed="rId3">
            <a:alphaModFix/>
          </a:blip>
          <a:srcRect b="10854" l="0" r="0" t="13082"/>
          <a:stretch/>
        </p:blipFill>
        <p:spPr>
          <a:xfrm>
            <a:off x="0" y="720200"/>
            <a:ext cx="9144001" cy="391048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4"/>
          <p:cNvSpPr txBox="1"/>
          <p:nvPr/>
        </p:nvSpPr>
        <p:spPr>
          <a:xfrm>
            <a:off x="1308975" y="1278150"/>
            <a:ext cx="6406200" cy="1440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5"/>
          <p:cNvPicPr preferRelativeResize="0"/>
          <p:nvPr/>
        </p:nvPicPr>
        <p:blipFill rotWithShape="1">
          <a:blip r:embed="rId3">
            <a:alphaModFix/>
          </a:blip>
          <a:srcRect b="11175" l="0" r="0" t="12126"/>
          <a:stretch/>
        </p:blipFill>
        <p:spPr>
          <a:xfrm>
            <a:off x="0" y="673450"/>
            <a:ext cx="9144001" cy="394321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5"/>
          <p:cNvSpPr txBox="1"/>
          <p:nvPr/>
        </p:nvSpPr>
        <p:spPr>
          <a:xfrm>
            <a:off x="2032750" y="2679525"/>
            <a:ext cx="2725800" cy="1209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12" name="Google Shape;312;p45"/>
          <p:cNvSpPr txBox="1"/>
          <p:nvPr/>
        </p:nvSpPr>
        <p:spPr>
          <a:xfrm>
            <a:off x="5143500" y="1014775"/>
            <a:ext cx="1740300" cy="3387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13" name="Google Shape;313;p45"/>
          <p:cNvSpPr txBox="1"/>
          <p:nvPr/>
        </p:nvSpPr>
        <p:spPr>
          <a:xfrm>
            <a:off x="6929050" y="735049"/>
            <a:ext cx="617700" cy="4722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6"/>
          <p:cNvPicPr preferRelativeResize="0"/>
          <p:nvPr/>
        </p:nvPicPr>
        <p:blipFill rotWithShape="1">
          <a:blip r:embed="rId3">
            <a:alphaModFix/>
          </a:blip>
          <a:srcRect b="19442" l="0" r="0" t="12765"/>
          <a:stretch/>
        </p:blipFill>
        <p:spPr>
          <a:xfrm>
            <a:off x="0" y="711900"/>
            <a:ext cx="9144001" cy="348506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6"/>
          <p:cNvSpPr txBox="1"/>
          <p:nvPr/>
        </p:nvSpPr>
        <p:spPr>
          <a:xfrm>
            <a:off x="90800" y="711900"/>
            <a:ext cx="1295100" cy="462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20" name="Google Shape;320;p46"/>
          <p:cNvSpPr/>
          <p:nvPr/>
        </p:nvSpPr>
        <p:spPr>
          <a:xfrm rot="2700000">
            <a:off x="5636283" y="2143881"/>
            <a:ext cx="338563" cy="621123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6"/>
          <p:cNvSpPr/>
          <p:nvPr/>
        </p:nvSpPr>
        <p:spPr>
          <a:xfrm rot="2700000">
            <a:off x="1692383" y="1218306"/>
            <a:ext cx="338563" cy="621123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6"/>
          <p:cNvSpPr/>
          <p:nvPr/>
        </p:nvSpPr>
        <p:spPr>
          <a:xfrm rot="2700000">
            <a:off x="2370983" y="3454056"/>
            <a:ext cx="338563" cy="621123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7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/>
              <a:t>Criar um Formulário Google;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/>
              <a:t>Inserir todos os modelos de questões disponíveis;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/>
              <a:t>Editar as configurações do formulário;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/>
              <a:t>Gerar link compartilhável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/>
              <a:t>Enviar para um ou mais colegas responder;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/>
              <a:t>Analisar as respostas.</a:t>
            </a:r>
            <a:endParaRPr sz="2400"/>
          </a:p>
        </p:txBody>
      </p:sp>
      <p:sp>
        <p:nvSpPr>
          <p:cNvPr id="328" name="Google Shape;328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Atividade no Formulários: para casa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8"/>
          <p:cNvSpPr txBox="1"/>
          <p:nvPr>
            <p:ph type="title"/>
          </p:nvPr>
        </p:nvSpPr>
        <p:spPr>
          <a:xfrm>
            <a:off x="3527850" y="1163100"/>
            <a:ext cx="208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Youtube</a:t>
            </a:r>
            <a:endParaRPr sz="3600">
              <a:solidFill>
                <a:srgbClr val="000000"/>
              </a:solidFill>
            </a:endParaRPr>
          </a:p>
        </p:txBody>
      </p:sp>
      <p:pic>
        <p:nvPicPr>
          <p:cNvPr id="334" name="Google Shape;334;p48"/>
          <p:cNvPicPr preferRelativeResize="0"/>
          <p:nvPr/>
        </p:nvPicPr>
        <p:blipFill rotWithShape="1">
          <a:blip r:embed="rId3">
            <a:alphaModFix/>
          </a:blip>
          <a:srcRect b="16492" l="0" r="64941" t="0"/>
          <a:stretch/>
        </p:blipFill>
        <p:spPr>
          <a:xfrm>
            <a:off x="3658075" y="1965025"/>
            <a:ext cx="1774375" cy="201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9"/>
          <p:cNvSpPr txBox="1"/>
          <p:nvPr>
            <p:ph idx="1" type="body"/>
          </p:nvPr>
        </p:nvSpPr>
        <p:spPr>
          <a:xfrm>
            <a:off x="2140550" y="143425"/>
            <a:ext cx="6993900" cy="49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Plataforma de compartilhamento de vídeos</a:t>
            </a:r>
            <a:r>
              <a:rPr lang="en" sz="2400"/>
              <a:t>;</a:t>
            </a:r>
            <a:endParaRPr sz="2400"/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</a:pPr>
            <a:r>
              <a:rPr lang="en" sz="2400"/>
              <a:t>Re</a:t>
            </a:r>
            <a:r>
              <a:rPr lang="en" sz="2400"/>
              <a:t>positório e </a:t>
            </a:r>
            <a:r>
              <a:rPr b="1" lang="en" sz="2400"/>
              <a:t>edição</a:t>
            </a:r>
            <a:r>
              <a:rPr lang="en" sz="2400"/>
              <a:t> de diferentes tipos e tamanhos de vídeos;</a:t>
            </a:r>
            <a:endParaRPr sz="2400"/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</a:pPr>
            <a:r>
              <a:rPr lang="en" sz="2400"/>
              <a:t>Ilimitado e gratuito - </a:t>
            </a:r>
            <a:r>
              <a:rPr b="1" lang="en" sz="2400"/>
              <a:t>@unesp</a:t>
            </a:r>
            <a:r>
              <a:rPr lang="en" sz="2400"/>
              <a:t>;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Trilhas sonoras gratuitas;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Legendas;</a:t>
            </a:r>
            <a:endParaRPr sz="2400"/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</a:pPr>
            <a:r>
              <a:rPr lang="en" sz="2400"/>
              <a:t>Possibilidade de inserção de vídeos </a:t>
            </a:r>
            <a:r>
              <a:rPr i="1" lang="en" sz="2400"/>
              <a:t>públicos</a:t>
            </a:r>
            <a:r>
              <a:rPr lang="en" sz="2400"/>
              <a:t>,                                </a:t>
            </a:r>
            <a:r>
              <a:rPr i="1" lang="en" sz="2400"/>
              <a:t>privados</a:t>
            </a:r>
            <a:r>
              <a:rPr lang="en" sz="2400"/>
              <a:t> ou </a:t>
            </a:r>
            <a:r>
              <a:rPr i="1" lang="en" sz="2400"/>
              <a:t>não listados</a:t>
            </a:r>
            <a:r>
              <a:rPr lang="en" sz="2400"/>
              <a:t>;</a:t>
            </a:r>
            <a:endParaRPr sz="2400"/>
          </a:p>
          <a:p>
            <a:pPr indent="-3810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Crie e edite seus próprios vídeos</a:t>
            </a:r>
            <a:r>
              <a:rPr lang="en" sz="2400"/>
              <a:t>;</a:t>
            </a:r>
            <a:endParaRPr sz="2400"/>
          </a:p>
          <a:p>
            <a:pPr indent="-3810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Crie canais;</a:t>
            </a:r>
            <a:endParaRPr sz="2400"/>
          </a:p>
          <a:p>
            <a:pPr indent="-3810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400"/>
              <a:buChar char="-"/>
            </a:pPr>
            <a:r>
              <a:rPr i="1" lang="en" sz="2400"/>
              <a:t>Smartphones</a:t>
            </a:r>
            <a:r>
              <a:rPr lang="en" sz="2400"/>
              <a:t>, </a:t>
            </a:r>
            <a:r>
              <a:rPr i="1" lang="en" sz="2400"/>
              <a:t>Tablets</a:t>
            </a:r>
            <a:r>
              <a:rPr lang="en" sz="2400"/>
              <a:t> e Computadores.</a:t>
            </a:r>
            <a:endParaRPr sz="2400"/>
          </a:p>
        </p:txBody>
      </p:sp>
      <p:pic>
        <p:nvPicPr>
          <p:cNvPr id="340" name="Google Shape;340;p49"/>
          <p:cNvPicPr preferRelativeResize="0"/>
          <p:nvPr/>
        </p:nvPicPr>
        <p:blipFill rotWithShape="1">
          <a:blip r:embed="rId3">
            <a:alphaModFix/>
          </a:blip>
          <a:srcRect b="16492" l="0" r="64941" t="0"/>
          <a:stretch/>
        </p:blipFill>
        <p:spPr>
          <a:xfrm>
            <a:off x="285550" y="726750"/>
            <a:ext cx="1576567" cy="17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9"/>
          <p:cNvSpPr txBox="1"/>
          <p:nvPr>
            <p:ph type="title"/>
          </p:nvPr>
        </p:nvSpPr>
        <p:spPr>
          <a:xfrm>
            <a:off x="92400" y="292625"/>
            <a:ext cx="217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Youtube</a:t>
            </a:r>
            <a:endParaRPr sz="3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50"/>
          <p:cNvPicPr preferRelativeResize="0"/>
          <p:nvPr/>
        </p:nvPicPr>
        <p:blipFill rotWithShape="1">
          <a:blip r:embed="rId3">
            <a:alphaModFix/>
          </a:blip>
          <a:srcRect b="4303" l="0" r="0" t="6593"/>
          <a:stretch/>
        </p:blipFill>
        <p:spPr>
          <a:xfrm>
            <a:off x="0" y="339325"/>
            <a:ext cx="9144000" cy="458295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50"/>
          <p:cNvSpPr/>
          <p:nvPr/>
        </p:nvSpPr>
        <p:spPr>
          <a:xfrm rot="-2223001">
            <a:off x="8053291" y="73972"/>
            <a:ext cx="171781" cy="296642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50"/>
          <p:cNvSpPr/>
          <p:nvPr/>
        </p:nvSpPr>
        <p:spPr>
          <a:xfrm rot="3518495">
            <a:off x="872679" y="2099669"/>
            <a:ext cx="171794" cy="296615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51"/>
          <p:cNvPicPr preferRelativeResize="0"/>
          <p:nvPr/>
        </p:nvPicPr>
        <p:blipFill rotWithShape="1">
          <a:blip r:embed="rId3">
            <a:alphaModFix/>
          </a:blip>
          <a:srcRect b="4037" l="0" r="0" t="6042"/>
          <a:stretch/>
        </p:blipFill>
        <p:spPr>
          <a:xfrm>
            <a:off x="131825" y="290725"/>
            <a:ext cx="6687350" cy="3382298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1"/>
          <p:cNvSpPr/>
          <p:nvPr/>
        </p:nvSpPr>
        <p:spPr>
          <a:xfrm rot="-3806097">
            <a:off x="5784366" y="453168"/>
            <a:ext cx="138860" cy="240422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5" name="Google Shape;355;p51"/>
          <p:cNvPicPr preferRelativeResize="0"/>
          <p:nvPr/>
        </p:nvPicPr>
        <p:blipFill rotWithShape="1">
          <a:blip r:embed="rId4">
            <a:alphaModFix/>
          </a:blip>
          <a:srcRect b="3630" l="0" r="0" t="6279"/>
          <a:stretch/>
        </p:blipFill>
        <p:spPr>
          <a:xfrm>
            <a:off x="232475" y="1799225"/>
            <a:ext cx="4630949" cy="234689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1"/>
          <p:cNvSpPr/>
          <p:nvPr/>
        </p:nvSpPr>
        <p:spPr>
          <a:xfrm rot="2295265">
            <a:off x="6578924" y="553341"/>
            <a:ext cx="139061" cy="240361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51"/>
          <p:cNvSpPr/>
          <p:nvPr/>
        </p:nvSpPr>
        <p:spPr>
          <a:xfrm rot="-2221096">
            <a:off x="2136030" y="2568274"/>
            <a:ext cx="139020" cy="240302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8" name="Google Shape;358;p51"/>
          <p:cNvPicPr preferRelativeResize="0"/>
          <p:nvPr/>
        </p:nvPicPr>
        <p:blipFill rotWithShape="1">
          <a:blip r:embed="rId5">
            <a:alphaModFix/>
          </a:blip>
          <a:srcRect b="0" l="0" r="0" t="6445"/>
          <a:stretch/>
        </p:blipFill>
        <p:spPr>
          <a:xfrm>
            <a:off x="4619278" y="1799225"/>
            <a:ext cx="4459949" cy="234689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1"/>
          <p:cNvSpPr/>
          <p:nvPr/>
        </p:nvSpPr>
        <p:spPr>
          <a:xfrm rot="2295265">
            <a:off x="7683799" y="1496491"/>
            <a:ext cx="139061" cy="240361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51"/>
          <p:cNvSpPr txBox="1"/>
          <p:nvPr/>
        </p:nvSpPr>
        <p:spPr>
          <a:xfrm>
            <a:off x="2396700" y="4293975"/>
            <a:ext cx="4350600" cy="6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layfair Display"/>
                <a:ea typeface="Playfair Display"/>
                <a:cs typeface="Playfair Display"/>
                <a:sym typeface="Playfair Display"/>
              </a:rPr>
              <a:t>Vídeos públicos: todos terão acesso</a:t>
            </a:r>
            <a:endParaRPr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layfair Display"/>
                <a:ea typeface="Playfair Display"/>
                <a:cs typeface="Playfair Display"/>
                <a:sym typeface="Playfair Display"/>
              </a:rPr>
              <a:t>Vídeo privado: para visualizar, precisamos logar na conta</a:t>
            </a:r>
            <a:endParaRPr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layfair Display"/>
                <a:ea typeface="Playfair Display"/>
                <a:cs typeface="Playfair Display"/>
                <a:sym typeface="Playfair Display"/>
              </a:rPr>
              <a:t>VÍDEO NÃO LISTADO:</a:t>
            </a:r>
            <a:r>
              <a:rPr lang="en" sz="1200">
                <a:latin typeface="Playfair Display"/>
                <a:ea typeface="Playfair Display"/>
                <a:cs typeface="Playfair Display"/>
                <a:sym typeface="Playfair Display"/>
              </a:rPr>
              <a:t> Apenas quem tem o link acessará!!!!</a:t>
            </a:r>
            <a:endParaRPr sz="12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1" name="Google Shape;361;p51"/>
          <p:cNvSpPr/>
          <p:nvPr/>
        </p:nvSpPr>
        <p:spPr>
          <a:xfrm>
            <a:off x="5858250" y="265400"/>
            <a:ext cx="257700" cy="2751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Google  </a:t>
            </a:r>
            <a:r>
              <a:rPr lang="en" sz="3600"/>
              <a:t>www.google.com.br</a:t>
            </a:r>
            <a:endParaRPr sz="3600">
              <a:solidFill>
                <a:srgbClr val="000000"/>
              </a:solidFill>
            </a:endParaRPr>
          </a:p>
        </p:txBody>
      </p:sp>
      <p:pic>
        <p:nvPicPr>
          <p:cNvPr descr="Google.jpg" id="85" name="Google Shape;85;p16"/>
          <p:cNvPicPr preferRelativeResize="0"/>
          <p:nvPr/>
        </p:nvPicPr>
        <p:blipFill rotWithShape="1">
          <a:blip r:embed="rId3">
            <a:alphaModFix/>
          </a:blip>
          <a:srcRect b="14376" l="27771" r="0" t="0"/>
          <a:stretch/>
        </p:blipFill>
        <p:spPr>
          <a:xfrm>
            <a:off x="2725750" y="1221425"/>
            <a:ext cx="6206876" cy="333529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/>
          <p:nvPr/>
        </p:nvSpPr>
        <p:spPr>
          <a:xfrm>
            <a:off x="8372176" y="718801"/>
            <a:ext cx="254700" cy="474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107800" y="3584000"/>
            <a:ext cx="28608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Primeiro Passo</a:t>
            </a:r>
            <a:endParaRPr b="1" sz="26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296300" y="4011402"/>
            <a:ext cx="44082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200">
                <a:solidFill>
                  <a:srgbClr val="5959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Fazer login no google </a:t>
            </a:r>
            <a:r>
              <a:rPr lang="en" sz="2200">
                <a:solidFill>
                  <a:srgbClr val="5959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com </a:t>
            </a:r>
            <a:r>
              <a:rPr b="1" lang="en" sz="2200">
                <a:solidFill>
                  <a:srgbClr val="5959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sua conta de e-mail institucional</a:t>
            </a:r>
            <a:endParaRPr sz="2200">
              <a:solidFill>
                <a:srgbClr val="5959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2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Acesse o canal</a:t>
            </a:r>
            <a:endParaRPr/>
          </a:p>
        </p:txBody>
      </p:sp>
      <p:pic>
        <p:nvPicPr>
          <p:cNvPr id="367" name="Google Shape;367;p52"/>
          <p:cNvPicPr preferRelativeResize="0"/>
          <p:nvPr/>
        </p:nvPicPr>
        <p:blipFill rotWithShape="1">
          <a:blip r:embed="rId3">
            <a:alphaModFix/>
          </a:blip>
          <a:srcRect b="20646" l="1410" r="-1410" t="7863"/>
          <a:stretch/>
        </p:blipFill>
        <p:spPr>
          <a:xfrm>
            <a:off x="420825" y="898450"/>
            <a:ext cx="7811227" cy="314112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2"/>
          <p:cNvSpPr/>
          <p:nvPr/>
        </p:nvSpPr>
        <p:spPr>
          <a:xfrm rot="-8100000">
            <a:off x="5761694" y="930740"/>
            <a:ext cx="1066600" cy="45226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52"/>
          <p:cNvSpPr/>
          <p:nvPr/>
        </p:nvSpPr>
        <p:spPr>
          <a:xfrm>
            <a:off x="7728925" y="866550"/>
            <a:ext cx="247200" cy="2751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53"/>
          <p:cNvPicPr preferRelativeResize="0"/>
          <p:nvPr/>
        </p:nvPicPr>
        <p:blipFill rotWithShape="1">
          <a:blip r:embed="rId3">
            <a:alphaModFix/>
          </a:blip>
          <a:srcRect b="4018" l="0" r="0" t="6279"/>
          <a:stretch/>
        </p:blipFill>
        <p:spPr>
          <a:xfrm>
            <a:off x="880175" y="195375"/>
            <a:ext cx="6930749" cy="3497326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3"/>
          <p:cNvSpPr/>
          <p:nvPr/>
        </p:nvSpPr>
        <p:spPr>
          <a:xfrm rot="3397688">
            <a:off x="7415372" y="1222679"/>
            <a:ext cx="254695" cy="474526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53"/>
          <p:cNvSpPr/>
          <p:nvPr/>
        </p:nvSpPr>
        <p:spPr>
          <a:xfrm rot="-3497711">
            <a:off x="5575504" y="1222729"/>
            <a:ext cx="254594" cy="47446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53"/>
          <p:cNvSpPr/>
          <p:nvPr/>
        </p:nvSpPr>
        <p:spPr>
          <a:xfrm>
            <a:off x="2137675" y="1799225"/>
            <a:ext cx="2969100" cy="172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8" name="Google Shape;378;p53"/>
          <p:cNvPicPr preferRelativeResize="0"/>
          <p:nvPr/>
        </p:nvPicPr>
        <p:blipFill rotWithShape="1">
          <a:blip r:embed="rId4">
            <a:alphaModFix/>
          </a:blip>
          <a:srcRect b="10617" l="0" r="20356" t="6628"/>
          <a:stretch/>
        </p:blipFill>
        <p:spPr>
          <a:xfrm>
            <a:off x="165903" y="2731350"/>
            <a:ext cx="3879048" cy="22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53"/>
          <p:cNvSpPr/>
          <p:nvPr/>
        </p:nvSpPr>
        <p:spPr>
          <a:xfrm rot="-3497711">
            <a:off x="832404" y="3688579"/>
            <a:ext cx="254594" cy="47446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0" name="Google Shape;380;p53"/>
          <p:cNvPicPr preferRelativeResize="0"/>
          <p:nvPr/>
        </p:nvPicPr>
        <p:blipFill rotWithShape="1">
          <a:blip r:embed="rId5">
            <a:alphaModFix/>
          </a:blip>
          <a:srcRect b="3534" l="0" r="0" t="6520"/>
          <a:stretch/>
        </p:blipFill>
        <p:spPr>
          <a:xfrm>
            <a:off x="4221000" y="2731350"/>
            <a:ext cx="4617298" cy="2335951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3"/>
          <p:cNvSpPr/>
          <p:nvPr/>
        </p:nvSpPr>
        <p:spPr>
          <a:xfrm rot="3397688">
            <a:off x="5929222" y="2915029"/>
            <a:ext cx="254695" cy="474526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53"/>
          <p:cNvSpPr/>
          <p:nvPr/>
        </p:nvSpPr>
        <p:spPr>
          <a:xfrm>
            <a:off x="6332550" y="3398725"/>
            <a:ext cx="492900" cy="1599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54"/>
          <p:cNvPicPr preferRelativeResize="0"/>
          <p:nvPr/>
        </p:nvPicPr>
        <p:blipFill rotWithShape="1">
          <a:blip r:embed="rId3">
            <a:alphaModFix/>
          </a:blip>
          <a:srcRect b="4184" l="0" r="0" t="6593"/>
          <a:stretch/>
        </p:blipFill>
        <p:spPr>
          <a:xfrm>
            <a:off x="333325" y="282300"/>
            <a:ext cx="5217600" cy="261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4"/>
          <p:cNvPicPr preferRelativeResize="0"/>
          <p:nvPr/>
        </p:nvPicPr>
        <p:blipFill rotWithShape="1">
          <a:blip r:embed="rId4">
            <a:alphaModFix/>
          </a:blip>
          <a:srcRect b="3885" l="0" r="0" t="7415"/>
          <a:stretch/>
        </p:blipFill>
        <p:spPr>
          <a:xfrm>
            <a:off x="2819650" y="2162650"/>
            <a:ext cx="5631902" cy="2810101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4"/>
          <p:cNvSpPr/>
          <p:nvPr/>
        </p:nvSpPr>
        <p:spPr>
          <a:xfrm>
            <a:off x="3554450" y="3690325"/>
            <a:ext cx="1503000" cy="25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55"/>
          <p:cNvPicPr preferRelativeResize="0"/>
          <p:nvPr/>
        </p:nvPicPr>
        <p:blipFill rotWithShape="1">
          <a:blip r:embed="rId3">
            <a:alphaModFix/>
          </a:blip>
          <a:srcRect b="3848" l="0" r="0" t="6029"/>
          <a:stretch/>
        </p:blipFill>
        <p:spPr>
          <a:xfrm>
            <a:off x="152400" y="444050"/>
            <a:ext cx="8602123" cy="4361199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5"/>
          <p:cNvSpPr/>
          <p:nvPr/>
        </p:nvSpPr>
        <p:spPr>
          <a:xfrm>
            <a:off x="-116850" y="1922425"/>
            <a:ext cx="1503000" cy="1145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6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Edite o vídeo</a:t>
            </a:r>
            <a:endParaRPr/>
          </a:p>
        </p:txBody>
      </p:sp>
      <p:sp>
        <p:nvSpPr>
          <p:cNvPr id="401" name="Google Shape;401;p56"/>
          <p:cNvSpPr txBox="1"/>
          <p:nvPr>
            <p:ph idx="1" type="body"/>
          </p:nvPr>
        </p:nvSpPr>
        <p:spPr>
          <a:xfrm>
            <a:off x="311700" y="7768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Veja as ferramentas de edição</a:t>
            </a:r>
            <a:endParaRPr/>
          </a:p>
        </p:txBody>
      </p:sp>
      <p:sp>
        <p:nvSpPr>
          <p:cNvPr id="402" name="Google Shape;402;p56"/>
          <p:cNvSpPr/>
          <p:nvPr/>
        </p:nvSpPr>
        <p:spPr>
          <a:xfrm rot="10800000">
            <a:off x="148344" y="2756905"/>
            <a:ext cx="1066500" cy="452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3" name="Google Shape;403;p56"/>
          <p:cNvPicPr preferRelativeResize="0"/>
          <p:nvPr/>
        </p:nvPicPr>
        <p:blipFill rotWithShape="1">
          <a:blip r:embed="rId3">
            <a:alphaModFix/>
          </a:blip>
          <a:srcRect b="4184" l="0" r="0" t="6593"/>
          <a:stretch/>
        </p:blipFill>
        <p:spPr>
          <a:xfrm>
            <a:off x="1291038" y="1328925"/>
            <a:ext cx="7195862" cy="361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7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/>
              <a:t>Enviar um vídeo para o YouTube;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/>
              <a:t>Explorar as opções de configuração (Público, Privado, Não Listado);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/>
              <a:t>Explorar outras configurações do YouTube - Descrição, Criar Canal, Legendas etc.;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/>
              <a:t>Gerar link compartilhável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/>
              <a:t>Enviar para um ou mais colegas.</a:t>
            </a:r>
            <a:endParaRPr sz="2400"/>
          </a:p>
        </p:txBody>
      </p:sp>
      <p:sp>
        <p:nvSpPr>
          <p:cNvPr id="409" name="Google Shape;409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Atividade no Youtube: para casa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8"/>
          <p:cNvSpPr txBox="1"/>
          <p:nvPr>
            <p:ph type="title"/>
          </p:nvPr>
        </p:nvSpPr>
        <p:spPr>
          <a:xfrm>
            <a:off x="46201" y="393650"/>
            <a:ext cx="4542900" cy="42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Explore os recursos google! </a:t>
            </a:r>
            <a:endParaRPr sz="3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Eles são completos e fundamentais para o uso do Google Sala de Aula, podendo ajudar na otimização das atividades de ensino!</a:t>
            </a:r>
            <a:endParaRPr sz="3300"/>
          </a:p>
        </p:txBody>
      </p:sp>
      <p:pic>
        <p:nvPicPr>
          <p:cNvPr descr="Imagem em preto e branco de corrimão de escada fora da água em uma plataforma flutuante" id="415" name="Google Shape;415;p58"/>
          <p:cNvPicPr preferRelativeResize="0"/>
          <p:nvPr/>
        </p:nvPicPr>
        <p:blipFill rotWithShape="1">
          <a:blip r:embed="rId3">
            <a:alphaModFix/>
          </a:blip>
          <a:srcRect b="2669" l="27777" r="9107" t="2669"/>
          <a:stretch/>
        </p:blipFill>
        <p:spPr>
          <a:xfrm>
            <a:off x="5355300" y="1069050"/>
            <a:ext cx="3005395" cy="3005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9"/>
          <p:cNvSpPr txBox="1"/>
          <p:nvPr>
            <p:ph idx="1" type="body"/>
          </p:nvPr>
        </p:nvSpPr>
        <p:spPr>
          <a:xfrm>
            <a:off x="184000" y="2980800"/>
            <a:ext cx="8916600" cy="20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Unesp – Universidade Estadual Paulista 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IEP³ – Instituto de Educação e Pesquisa em Práticas Pedagógicas (São Paulo/Bauru)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NEAD.TIS  </a:t>
            </a:r>
            <a:r>
              <a:rPr lang="en" sz="1800"/>
              <a:t>- Núcleo de Educação a Distância e Tecnologias da Informação em Saúde (Botucatu)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21" name="Google Shape;42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2625" y="164725"/>
            <a:ext cx="5318758" cy="26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b="19943" l="71929" r="2809" t="18578"/>
          <a:stretch/>
        </p:blipFill>
        <p:spPr>
          <a:xfrm>
            <a:off x="6750950" y="1049223"/>
            <a:ext cx="2309950" cy="31605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6978151" y="1275449"/>
            <a:ext cx="492900" cy="572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8242751" y="1260048"/>
            <a:ext cx="664200" cy="572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 rotWithShape="1">
          <a:blip r:embed="rId4">
            <a:alphaModFix/>
          </a:blip>
          <a:srcRect b="32766" l="72167" r="4086" t="50757"/>
          <a:stretch/>
        </p:blipFill>
        <p:spPr>
          <a:xfrm>
            <a:off x="6820238" y="4209798"/>
            <a:ext cx="2171377" cy="84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6976813" y="4434947"/>
            <a:ext cx="578100" cy="572700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 rotWithShape="1">
          <a:blip r:embed="rId5">
            <a:alphaModFix/>
          </a:blip>
          <a:srcRect b="26201" l="71607" r="2458" t="12320"/>
          <a:stretch/>
        </p:blipFill>
        <p:spPr>
          <a:xfrm>
            <a:off x="4190313" y="1727462"/>
            <a:ext cx="2371550" cy="316057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/>
          <p:nvPr/>
        </p:nvSpPr>
        <p:spPr>
          <a:xfrm>
            <a:off x="5114238" y="2291376"/>
            <a:ext cx="492900" cy="572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5769238" y="2305977"/>
            <a:ext cx="492900" cy="572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4366839" y="2947175"/>
            <a:ext cx="578100" cy="572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5052639" y="2947175"/>
            <a:ext cx="578100" cy="572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5693038" y="2947175"/>
            <a:ext cx="578100" cy="572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4381440" y="3632975"/>
            <a:ext cx="578100" cy="572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5" name="Google Shape;105;p17"/>
          <p:cNvSpPr txBox="1"/>
          <p:nvPr/>
        </p:nvSpPr>
        <p:spPr>
          <a:xfrm>
            <a:off x="5726650" y="3637100"/>
            <a:ext cx="578100" cy="572700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6" name="Google Shape;106;p1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Google  </a:t>
            </a:r>
            <a:r>
              <a:rPr lang="en" sz="3600"/>
              <a:t>www.google.com.br</a:t>
            </a:r>
            <a:endParaRPr sz="3600">
              <a:solidFill>
                <a:srgbClr val="000000"/>
              </a:solidFill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46201" y="1374200"/>
            <a:ext cx="28608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Primeiro Passo</a:t>
            </a:r>
            <a:endParaRPr b="1" sz="26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183201" y="1847801"/>
            <a:ext cx="3836100" cy="31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5959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Após o login, você terá acesso aos demais apps Google;</a:t>
            </a:r>
            <a:endParaRPr sz="2200">
              <a:solidFill>
                <a:srgbClr val="5959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5959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Não é necessário uma conta para cada aplicativo que for utilizar.</a:t>
            </a:r>
            <a:endParaRPr sz="2200">
              <a:solidFill>
                <a:srgbClr val="5959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5959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Basta fazer o login com a conta </a:t>
            </a:r>
            <a:r>
              <a:rPr b="1" lang="en" sz="2200">
                <a:solidFill>
                  <a:srgbClr val="5959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@unesp</a:t>
            </a:r>
            <a:r>
              <a:rPr lang="en" sz="2200">
                <a:solidFill>
                  <a:srgbClr val="5959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!</a:t>
            </a:r>
            <a:endParaRPr sz="2200">
              <a:solidFill>
                <a:srgbClr val="5959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just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200">
              <a:solidFill>
                <a:srgbClr val="5959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9" name="Google Shape;109;p17"/>
          <p:cNvSpPr/>
          <p:nvPr/>
        </p:nvSpPr>
        <p:spPr>
          <a:xfrm>
            <a:off x="5951751" y="1260051"/>
            <a:ext cx="254700" cy="474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9213" y="2054425"/>
            <a:ext cx="2265575" cy="166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>
            <p:ph type="title"/>
          </p:nvPr>
        </p:nvSpPr>
        <p:spPr>
          <a:xfrm>
            <a:off x="3751813" y="808174"/>
            <a:ext cx="16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Gmail</a:t>
            </a:r>
            <a:endParaRPr sz="3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>
            <p:ph idx="1" type="body"/>
          </p:nvPr>
        </p:nvSpPr>
        <p:spPr>
          <a:xfrm>
            <a:off x="2510150" y="776875"/>
            <a:ext cx="63222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Gratuito;</a:t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en" sz="2400"/>
              <a:t>@unesp</a:t>
            </a:r>
            <a:r>
              <a:rPr lang="en" sz="2400"/>
              <a:t>: armazenamento </a:t>
            </a:r>
            <a:r>
              <a:rPr b="1" lang="en" sz="2400"/>
              <a:t>ilimitado</a:t>
            </a:r>
            <a:r>
              <a:rPr lang="en" sz="2400"/>
              <a:t>;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utilização em todos apps Google;</a:t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Chat de e-mail</a:t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Mais opções: Modelos, Marcador, Solicitar confirmação de leitura, Imprimir, etc.</a:t>
            </a:r>
            <a:endParaRPr b="1" sz="2400"/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575" y="1234076"/>
            <a:ext cx="1221650" cy="89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Gmail</a:t>
            </a:r>
            <a:endParaRPr sz="3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8600"/>
            <a:ext cx="9144001" cy="399631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 txBox="1"/>
          <p:nvPr/>
        </p:nvSpPr>
        <p:spPr>
          <a:xfrm>
            <a:off x="25" y="2285400"/>
            <a:ext cx="1709400" cy="1326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29" name="Google Shape;129;p20"/>
          <p:cNvPicPr preferRelativeResize="0"/>
          <p:nvPr/>
        </p:nvPicPr>
        <p:blipFill rotWithShape="1">
          <a:blip r:embed="rId4">
            <a:alphaModFix/>
          </a:blip>
          <a:srcRect b="12823" l="18038" r="63266" t="32657"/>
          <a:stretch/>
        </p:blipFill>
        <p:spPr>
          <a:xfrm>
            <a:off x="2125150" y="1823338"/>
            <a:ext cx="1709399" cy="280272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 txBox="1"/>
          <p:nvPr/>
        </p:nvSpPr>
        <p:spPr>
          <a:xfrm>
            <a:off x="2125150" y="1823400"/>
            <a:ext cx="1709400" cy="28026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1" name="Google Shape;131;p20"/>
          <p:cNvSpPr txBox="1"/>
          <p:nvPr/>
        </p:nvSpPr>
        <p:spPr>
          <a:xfrm>
            <a:off x="2879750" y="4626075"/>
            <a:ext cx="6251100" cy="443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2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*Chat de conversas rápidas (Hangout conversa)</a:t>
            </a:r>
            <a:endParaRPr sz="22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Atividade no Gmail: para casa</a:t>
            </a:r>
            <a:endParaRPr/>
          </a:p>
        </p:txBody>
      </p:sp>
      <p:sp>
        <p:nvSpPr>
          <p:cNvPr id="137" name="Google Shape;137;p21"/>
          <p:cNvSpPr txBox="1"/>
          <p:nvPr>
            <p:ph idx="1" type="body"/>
          </p:nvPr>
        </p:nvSpPr>
        <p:spPr>
          <a:xfrm>
            <a:off x="311700" y="1460425"/>
            <a:ext cx="8520600" cy="310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/>
              <a:t>Explorar o e-mail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/>
              <a:t>Explorar a ferramenta de Conversas do Gmail</a:t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