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68" r:id="rId6"/>
    <p:sldId id="259" r:id="rId7"/>
    <p:sldId id="269" r:id="rId8"/>
    <p:sldId id="270" r:id="rId9"/>
    <p:sldId id="271" r:id="rId10"/>
    <p:sldId id="273" r:id="rId11"/>
    <p:sldId id="272" r:id="rId12"/>
    <p:sldId id="264" r:id="rId13"/>
    <p:sldId id="263" r:id="rId14"/>
    <p:sldId id="260" r:id="rId15"/>
    <p:sldId id="262" r:id="rId16"/>
    <p:sldId id="267" r:id="rId17"/>
    <p:sldId id="27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A2D06-B821-4552-9CD0-1EB0789DE5E4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A0153-AFD3-473F-922B-D5E4E925C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9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A0153-AFD3-473F-922B-D5E4E925CED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2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24436-D286-004E-5CD2-C4A2FCDA5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09DF71-B6E7-AF2A-B97D-F2027C48B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16B697-02C2-377A-2AB5-01C16EDC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B140DA-98D4-843C-FBB0-E558743C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46480-3370-3C07-27CD-FA117C5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98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A8132-B2AC-06C0-6F83-9C55D45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B143D4-A58D-C650-D6C4-4C8C7298C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8DB985-536A-E8AE-89F9-64DA4604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2DDA84-2C5A-6380-0B0A-129ABB26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5E16A0-F06E-6D59-543E-F68DAC3C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33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4EDA42-6A42-E38B-FAFB-FC054B755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C39D55-B308-DA5B-2801-606DB0A3A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8CB4AE-DDC4-294D-D443-3EA073F2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0459F7-9730-B2B3-FFBE-F392B276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F71A89-A9D7-26F3-4B09-72D129D1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8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D4259-D53C-9F7A-9D90-62E215C5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342903-D24C-ED8C-0C94-561DF7E7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2C17A-48C7-3057-C386-CBA2D261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8FB068-CD43-96ED-FFEF-F37132D4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C737F0-5FBD-2DC1-BB67-3F4F9268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09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21F87-2538-71DE-EC34-903EF4B9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BD9B8-CC9C-BCA5-E8A8-FA56A412C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EE42E-1230-A778-61EE-642E90B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CDD98-82CC-BEF4-D29E-3AF5896E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D82122-B781-5A6B-C99F-D4EBA828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9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5799-1CF8-DF5C-0598-4BEFAF34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DEBC95-DB5C-AC65-2BB5-C7B389C74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871FC8-6EAF-C701-8FC7-30911E08D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9D3EF0-49A7-FF58-EEB5-27EAE72C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14F097-E8B6-BDF9-808D-C7EEE6AF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F4D615-D77B-7A56-9DBE-BA004601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37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E32F4-7B42-64F7-89FA-64843B0E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D53DEF-B5E8-557F-CE7D-6394C99C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6536E6-DA45-FE1F-7695-B2F2D9E8F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CB87A6-7F98-8847-D0BD-4FF32C666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8072E3-340D-A95C-B3B8-5FE920A9F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07607E-B221-0566-64A1-DE0D7D2E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340244-B51E-8383-655F-01784AE3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B67833-6570-7925-7ABF-0B08975D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9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13D76-40CD-49FB-F484-B0D2D4E9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A441DF-7769-DC7D-112C-A081C3FA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B29B94-1EEA-F7CA-876C-120992C3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2C9F11-C3E0-4C75-D4A7-87259441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9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A19384-C46D-39CB-8ED0-60FD966C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B3BC4A-1EC2-BC13-7D14-84477330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96F871-352A-193D-31F2-7C217947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27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09200-4EB9-963B-C72B-2E928EC3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CAB616-15ED-438C-502B-F3348141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AED689-9A1C-A0BB-1091-496210F18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0242F2-ADB4-BAE9-A894-DFEFDC3D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8F699D-9372-7D04-9787-6848EF52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5A643-4678-7B2C-1CF2-ADA8AA3D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91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DF5A8-6AAE-204C-91CA-67CCA8C8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8591F0-D4B3-4598-8CDE-7957DA3BE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4FD19D-F16D-26DA-0EC5-89D204EEE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E26B02-6D58-621B-1D57-581E7CB0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368CBF-23C3-2B37-7548-5CA2BF42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0ED0B3-8EFC-41DC-268E-F6AEA970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72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00B050"/>
            </a:gs>
            <a:gs pos="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2901561-D616-34BB-C9F7-95744FF4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9EEB8A-A5D8-0B51-F8AF-0CCC0990A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2828F4-6657-5BA1-3908-07BB38E12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09C5-4D49-49F3-9677-B7B370F2665F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0C5AC-3008-FF1B-0103-14859E450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696503-5DEA-645F-65C9-F36F79AA6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D3342-C95A-4C5A-9344-8308A1DACE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7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2869D6-A22C-E369-B8A2-ECD8DE15DDB1}"/>
              </a:ext>
            </a:extLst>
          </p:cNvPr>
          <p:cNvSpPr txBox="1"/>
          <p:nvPr/>
        </p:nvSpPr>
        <p:spPr>
          <a:xfrm>
            <a:off x="1201357" y="472968"/>
            <a:ext cx="6127530" cy="212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b="1" dirty="0">
                <a:solidFill>
                  <a:schemeClr val="bg2"/>
                </a:solidFill>
                <a:latin typeface="Algerian" panose="04020705040A02060702" pitchFamily="82" charset="0"/>
              </a:rPr>
              <a:t>Escrita  científica </a:t>
            </a:r>
          </a:p>
          <a:p>
            <a:pPr>
              <a:lnSpc>
                <a:spcPct val="200000"/>
              </a:lnSpc>
            </a:pPr>
            <a:r>
              <a:rPr lang="pt-BR" sz="4000" b="1" dirty="0">
                <a:solidFill>
                  <a:schemeClr val="bg2"/>
                </a:solidFill>
                <a:latin typeface="Algerian" panose="04020705040A02060702" pitchFamily="82" charset="0"/>
              </a:rPr>
              <a:t>MATERIAL E MÉTODOS </a:t>
            </a:r>
          </a:p>
        </p:txBody>
      </p:sp>
      <p:pic>
        <p:nvPicPr>
          <p:cNvPr id="3" name="Imagem 6" descr="emblema ict odontologia.jpg">
            <a:extLst>
              <a:ext uri="{FF2B5EF4-FFF2-40B4-BE49-F238E27FC236}">
                <a16:creationId xmlns:a16="http://schemas.microsoft.com/office/drawing/2014/main" id="{BAD70BBD-FF18-DC6E-6C03-8312D9362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53" y="334744"/>
            <a:ext cx="4008549" cy="40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70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Superiores, Um Arredondado e Um Recortado 3">
            <a:extLst>
              <a:ext uri="{FF2B5EF4-FFF2-40B4-BE49-F238E27FC236}">
                <a16:creationId xmlns:a16="http://schemas.microsoft.com/office/drawing/2014/main" id="{DDA5969E-C263-E4B6-7480-DFA1758BCDBA}"/>
              </a:ext>
            </a:extLst>
          </p:cNvPr>
          <p:cNvSpPr/>
          <p:nvPr/>
        </p:nvSpPr>
        <p:spPr>
          <a:xfrm>
            <a:off x="662154" y="292014"/>
            <a:ext cx="8597460" cy="1620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eve-se MENCIONAR qual o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tipo de análise estatística que foi aplicada  para testar as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hipóteses do estudo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(p.e. estatística descritiva, análise de correlação, dentre outras) e responder cada quesito objetivo da  pesquisa.</a:t>
            </a:r>
            <a:endParaRPr lang="pt-BR" sz="2400" dirty="0"/>
          </a:p>
        </p:txBody>
      </p:sp>
      <p:sp>
        <p:nvSpPr>
          <p:cNvPr id="5" name="Retângulo: Cantos Superiores Recortados 4">
            <a:extLst>
              <a:ext uri="{FF2B5EF4-FFF2-40B4-BE49-F238E27FC236}">
                <a16:creationId xmlns:a16="http://schemas.microsoft.com/office/drawing/2014/main" id="{60C17C7C-E744-8D30-006E-31FDE1FD4258}"/>
              </a:ext>
            </a:extLst>
          </p:cNvPr>
          <p:cNvSpPr/>
          <p:nvPr/>
        </p:nvSpPr>
        <p:spPr>
          <a:xfrm>
            <a:off x="3069017" y="2459413"/>
            <a:ext cx="8597460" cy="1764000"/>
          </a:xfrm>
          <a:prstGeom prst="snip2Same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/>
            <a:r>
              <a:rPr lang="pt-BR" sz="2400" i="1" dirty="0">
                <a:solidFill>
                  <a:srgbClr val="000000"/>
                </a:solidFill>
                <a:effectLst/>
                <a:latin typeface="Aharoni" panose="020B0604020202020204" pitchFamily="2" charset="-79"/>
                <a:ea typeface="Times New Roman" panose="02020603050405020304" pitchFamily="18" charset="0"/>
                <a:cs typeface="Aharoni" panose="020B0604020202020204" pitchFamily="2" charset="-79"/>
              </a:rPr>
              <a:t>Não esquecer de mencionar o valor de referência da </a:t>
            </a:r>
            <a:r>
              <a:rPr lang="pt-BR" sz="2800" b="1" dirty="0">
                <a:solidFill>
                  <a:srgbClr val="000000"/>
                </a:solidFill>
                <a:effectLst/>
                <a:latin typeface="Aharoni" panose="020B0604020202020204" pitchFamily="2" charset="-79"/>
                <a:ea typeface="Times New Roman" panose="02020603050405020304" pitchFamily="18" charset="0"/>
                <a:cs typeface="Aharoni" panose="020B0604020202020204" pitchFamily="2" charset="-79"/>
              </a:rPr>
              <a:t>significância estatística </a:t>
            </a:r>
            <a:r>
              <a:rPr lang="pt-BR" sz="2400" i="1" dirty="0">
                <a:solidFill>
                  <a:srgbClr val="000000"/>
                </a:solidFill>
                <a:effectLst/>
                <a:latin typeface="Aharoni" panose="020B0604020202020204" pitchFamily="2" charset="-79"/>
                <a:ea typeface="Times New Roman" panose="02020603050405020304" pitchFamily="18" charset="0"/>
                <a:cs typeface="Aharoni" panose="020B0604020202020204" pitchFamily="2" charset="-79"/>
              </a:rPr>
              <a:t>que permite diferenciar as amostras ( p.e. </a:t>
            </a:r>
            <a:r>
              <a:rPr lang="pt-BR" sz="2400" i="1" dirty="0">
                <a:solidFill>
                  <a:srgbClr val="000000"/>
                </a:solidFill>
                <a:effectLst/>
                <a:latin typeface="Aharoni" panose="020B0604020202020204" pitchFamily="2" charset="-79"/>
                <a:ea typeface="Calibri" panose="020F0502020204030204" pitchFamily="34" charset="0"/>
                <a:cs typeface="Aharoni" panose="020B0604020202020204" pitchFamily="2" charset="-79"/>
              </a:rPr>
              <a:t>P ≤ 0,05)</a:t>
            </a:r>
            <a:r>
              <a:rPr lang="pt-BR" sz="2400" i="1" dirty="0">
                <a:solidFill>
                  <a:srgbClr val="000000"/>
                </a:solidFill>
                <a:effectLst/>
                <a:latin typeface="Aharoni" panose="020B0604020202020204" pitchFamily="2" charset="-79"/>
                <a:ea typeface="Times New Roman" panose="02020603050405020304" pitchFamily="18" charset="0"/>
                <a:cs typeface="Aharoni" panose="020B0604020202020204" pitchFamily="2" charset="-79"/>
              </a:rPr>
              <a:t>.</a:t>
            </a:r>
            <a:endParaRPr lang="pt-BR" sz="2400" i="1" dirty="0">
              <a:solidFill>
                <a:srgbClr val="000000"/>
              </a:solidFill>
              <a:effectLst/>
              <a:latin typeface="Aharoni" panose="020B0604020202020204" pitchFamily="2" charset="-79"/>
              <a:ea typeface="Calibri" panose="020F0502020204030204" pitchFamily="34" charset="0"/>
              <a:cs typeface="Aharoni" panose="020B0604020202020204" pitchFamily="2" charset="-79"/>
            </a:endParaRPr>
          </a:p>
        </p:txBody>
      </p:sp>
      <p:sp>
        <p:nvSpPr>
          <p:cNvPr id="6" name="Retângulo: Cantos Diagonais Recortados 5">
            <a:extLst>
              <a:ext uri="{FF2B5EF4-FFF2-40B4-BE49-F238E27FC236}">
                <a16:creationId xmlns:a16="http://schemas.microsoft.com/office/drawing/2014/main" id="{F844B06E-F66B-43CD-1536-125C42F9C325}"/>
              </a:ext>
            </a:extLst>
          </p:cNvPr>
          <p:cNvSpPr/>
          <p:nvPr/>
        </p:nvSpPr>
        <p:spPr>
          <a:xfrm>
            <a:off x="809311" y="4750672"/>
            <a:ext cx="8145512" cy="1450427"/>
          </a:xfrm>
          <a:prstGeom prst="snip2DiagRect">
            <a:avLst/>
          </a:prstGeom>
          <a:gradFill flip="none" rotWithShape="1">
            <a:gsLst>
              <a:gs pos="12000">
                <a:schemeClr val="accent2">
                  <a:lumMod val="75000"/>
                </a:schemeClr>
              </a:gs>
              <a:gs pos="4000">
                <a:schemeClr val="bg2">
                  <a:shade val="98000"/>
                  <a:satMod val="120000"/>
                  <a:lumMod val="98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400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deve ser o último tópico da seção de material e métodos e deve explicar ao leitor como os dados serão apresentados no próximo item.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Diagonais Recortados 7">
            <a:extLst>
              <a:ext uri="{FF2B5EF4-FFF2-40B4-BE49-F238E27FC236}">
                <a16:creationId xmlns:a16="http://schemas.microsoft.com/office/drawing/2014/main" id="{C9C915CC-8F4A-F336-C27F-9C540C2E2261}"/>
              </a:ext>
            </a:extLst>
          </p:cNvPr>
          <p:cNvSpPr/>
          <p:nvPr/>
        </p:nvSpPr>
        <p:spPr>
          <a:xfrm>
            <a:off x="1460939" y="861851"/>
            <a:ext cx="9448800" cy="46560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Uma consideração importante é o estabelecimento prévio </a:t>
            </a:r>
            <a:r>
              <a:rPr lang="pt-B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pt-BR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hipóteses formuladas  </a:t>
            </a:r>
            <a:r>
              <a:rPr lang="pt-BR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 base nos objetivos</a:t>
            </a:r>
            <a:r>
              <a:rPr lang="pt-B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pesquisa. É uma </a:t>
            </a:r>
            <a:r>
              <a:rPr lang="pt-B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proposição ou suposição</a:t>
            </a:r>
            <a:r>
              <a:rPr lang="pt-BR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ou o conjunto delas, de natureza teórica,  provável,  aceitas ou não, mas </a:t>
            </a:r>
            <a:r>
              <a:rPr lang="pt-B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não comprovada ou demonstrada</a:t>
            </a:r>
            <a:r>
              <a:rPr lang="pt-BR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É aquilo que você </a:t>
            </a:r>
          </a:p>
          <a:p>
            <a:pPr>
              <a:lnSpc>
                <a:spcPct val="150000"/>
              </a:lnSpc>
            </a:pPr>
            <a:r>
              <a:rPr lang="pt-BR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pt-BR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pretende</a:t>
            </a:r>
            <a:r>
              <a:rPr lang="pt-BR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acha que vá a encontrar como </a:t>
            </a: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Resultado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Documento 4">
            <a:extLst>
              <a:ext uri="{FF2B5EF4-FFF2-40B4-BE49-F238E27FC236}">
                <a16:creationId xmlns:a16="http://schemas.microsoft.com/office/drawing/2014/main" id="{17055D6F-AA47-D66F-AC44-C60607A105F2}"/>
              </a:ext>
            </a:extLst>
          </p:cNvPr>
          <p:cNvSpPr/>
          <p:nvPr/>
        </p:nvSpPr>
        <p:spPr>
          <a:xfrm>
            <a:off x="1481958" y="641131"/>
            <a:ext cx="8640000" cy="5724000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lnSpc>
                <a:spcPct val="150000"/>
              </a:lnSpc>
            </a:pPr>
            <a:r>
              <a:rPr lang="pt-BR" sz="2800" b="1" dirty="0" err="1">
                <a:solidFill>
                  <a:schemeClr val="tx1"/>
                </a:solidFill>
              </a:rPr>
              <a:t>Neck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dirty="0" err="1">
                <a:solidFill>
                  <a:schemeClr val="tx1"/>
                </a:solidFill>
              </a:rPr>
              <a:t>circumference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dirty="0" err="1">
                <a:solidFill>
                  <a:schemeClr val="tx1"/>
                </a:solidFill>
              </a:rPr>
              <a:t>and</a:t>
            </a:r>
            <a:r>
              <a:rPr lang="pt-BR" sz="2800" b="1" dirty="0">
                <a:solidFill>
                  <a:schemeClr val="tx1"/>
                </a:solidFill>
              </a:rPr>
              <a:t> cardiovascular </a:t>
            </a:r>
            <a:r>
              <a:rPr lang="pt-BR" sz="2800" b="1" dirty="0" err="1">
                <a:solidFill>
                  <a:schemeClr val="tx1"/>
                </a:solidFill>
              </a:rPr>
              <a:t>risk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dirty="0" err="1">
                <a:solidFill>
                  <a:schemeClr val="tx1"/>
                </a:solidFill>
              </a:rPr>
              <a:t>factors</a:t>
            </a:r>
            <a:r>
              <a:rPr lang="pt-BR" sz="2800" b="1" dirty="0">
                <a:solidFill>
                  <a:schemeClr val="tx1"/>
                </a:solidFill>
              </a:rPr>
              <a:t> in </a:t>
            </a:r>
            <a:r>
              <a:rPr lang="pt-BR" sz="2800" b="1" dirty="0" err="1">
                <a:solidFill>
                  <a:schemeClr val="tx1"/>
                </a:solidFill>
              </a:rPr>
              <a:t>children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dirty="0" err="1">
                <a:solidFill>
                  <a:schemeClr val="tx1"/>
                </a:solidFill>
              </a:rPr>
              <a:t>and</a:t>
            </a:r>
            <a:r>
              <a:rPr lang="pt-BR" sz="2800" b="1" dirty="0">
                <a:solidFill>
                  <a:schemeClr val="tx1"/>
                </a:solidFill>
              </a:rPr>
              <a:t> adolescentes*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i="1" dirty="0" err="1">
                <a:solidFill>
                  <a:schemeClr val="tx1"/>
                </a:solidFill>
              </a:rPr>
              <a:t>Methods</a:t>
            </a:r>
            <a:r>
              <a:rPr lang="pt-BR" sz="2800" i="1" dirty="0">
                <a:solidFill>
                  <a:schemeClr val="tx1"/>
                </a:solidFill>
              </a:rPr>
              <a:t>: </a:t>
            </a:r>
            <a:r>
              <a:rPr lang="pt-BR" sz="2800" i="1" dirty="0" err="1">
                <a:solidFill>
                  <a:schemeClr val="tx1"/>
                </a:solidFill>
              </a:rPr>
              <a:t>Sociodemographic</a:t>
            </a:r>
            <a:r>
              <a:rPr lang="pt-BR" sz="2800" i="1" dirty="0">
                <a:solidFill>
                  <a:schemeClr val="tx1"/>
                </a:solidFill>
              </a:rPr>
              <a:t>, </a:t>
            </a:r>
            <a:r>
              <a:rPr lang="pt-BR" sz="2800" i="1" dirty="0" err="1">
                <a:solidFill>
                  <a:schemeClr val="tx1"/>
                </a:solidFill>
              </a:rPr>
              <a:t>anthropometric</a:t>
            </a:r>
            <a:r>
              <a:rPr lang="pt-BR" sz="2800" i="1" dirty="0">
                <a:solidFill>
                  <a:schemeClr val="tx1"/>
                </a:solidFill>
              </a:rPr>
              <a:t>, </a:t>
            </a:r>
            <a:r>
              <a:rPr lang="pt-BR" sz="2800" i="1" dirty="0" err="1">
                <a:solidFill>
                  <a:schemeClr val="tx1"/>
                </a:solidFill>
              </a:rPr>
              <a:t>biochemical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and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lifestyle</a:t>
            </a:r>
            <a:r>
              <a:rPr lang="pt-BR" sz="2800" i="1" dirty="0">
                <a:solidFill>
                  <a:schemeClr val="tx1"/>
                </a:solidFill>
              </a:rPr>
              <a:t> data </a:t>
            </a:r>
            <a:r>
              <a:rPr lang="pt-BR" sz="2800" i="1" dirty="0" err="1">
                <a:solidFill>
                  <a:schemeClr val="tx1"/>
                </a:solidFill>
              </a:rPr>
              <a:t>were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collected</a:t>
            </a:r>
            <a:r>
              <a:rPr lang="pt-BR" sz="2800" i="1" dirty="0">
                <a:solidFill>
                  <a:schemeClr val="tx1"/>
                </a:solidFill>
              </a:rPr>
              <a:t>. The sample </a:t>
            </a:r>
            <a:r>
              <a:rPr lang="pt-BR" sz="2800" i="1" dirty="0" err="1">
                <a:solidFill>
                  <a:schemeClr val="tx1"/>
                </a:solidFill>
              </a:rPr>
              <a:t>consisted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of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convenience</a:t>
            </a:r>
            <a:r>
              <a:rPr lang="pt-BR" sz="2800" i="1" dirty="0">
                <a:solidFill>
                  <a:schemeClr val="tx1"/>
                </a:solidFill>
              </a:rPr>
              <a:t>, </a:t>
            </a:r>
            <a:r>
              <a:rPr lang="pt-BR" sz="2800" i="1" dirty="0" err="1">
                <a:solidFill>
                  <a:schemeClr val="tx1"/>
                </a:solidFill>
              </a:rPr>
              <a:t>composed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of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children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and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adolescents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monitored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at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the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nutrition</a:t>
            </a:r>
            <a:r>
              <a:rPr lang="pt-BR" sz="2800" i="1" dirty="0">
                <a:solidFill>
                  <a:schemeClr val="tx1"/>
                </a:solidFill>
              </a:rPr>
              <a:t> / </a:t>
            </a:r>
            <a:r>
              <a:rPr lang="pt-BR" sz="2800" i="1" dirty="0" err="1">
                <a:solidFill>
                  <a:schemeClr val="tx1"/>
                </a:solidFill>
              </a:rPr>
              <a:t>pediatrics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clinic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who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agreed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to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participate</a:t>
            </a:r>
            <a:r>
              <a:rPr lang="pt-BR" sz="2800" i="1" dirty="0">
                <a:solidFill>
                  <a:schemeClr val="tx1"/>
                </a:solidFill>
              </a:rPr>
              <a:t> in </a:t>
            </a:r>
            <a:r>
              <a:rPr lang="pt-BR" sz="2800" i="1" dirty="0" err="1">
                <a:solidFill>
                  <a:schemeClr val="tx1"/>
                </a:solidFill>
              </a:rPr>
              <a:t>the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research</a:t>
            </a:r>
            <a:r>
              <a:rPr lang="pt-BR" sz="2800" i="1" dirty="0">
                <a:solidFill>
                  <a:schemeClr val="tx1"/>
                </a:solidFill>
              </a:rPr>
              <a:t>, </a:t>
            </a:r>
            <a:r>
              <a:rPr lang="pt-BR" sz="2800" i="1" dirty="0" err="1">
                <a:solidFill>
                  <a:schemeClr val="tx1"/>
                </a:solidFill>
              </a:rPr>
              <a:t>from</a:t>
            </a:r>
            <a:r>
              <a:rPr lang="pt-BR" sz="2800" i="1" dirty="0">
                <a:solidFill>
                  <a:schemeClr val="tx1"/>
                </a:solidFill>
              </a:rPr>
              <a:t> April </a:t>
            </a:r>
            <a:r>
              <a:rPr lang="pt-BR" sz="2800" i="1" dirty="0" err="1">
                <a:solidFill>
                  <a:schemeClr val="tx1"/>
                </a:solidFill>
              </a:rPr>
              <a:t>to</a:t>
            </a:r>
            <a:r>
              <a:rPr lang="pt-BR" sz="2800" i="1" dirty="0">
                <a:solidFill>
                  <a:schemeClr val="tx1"/>
                </a:solidFill>
              </a:rPr>
              <a:t> </a:t>
            </a:r>
            <a:r>
              <a:rPr lang="pt-BR" sz="2800" i="1" dirty="0" err="1">
                <a:solidFill>
                  <a:schemeClr val="tx1"/>
                </a:solidFill>
              </a:rPr>
              <a:t>September</a:t>
            </a:r>
            <a:r>
              <a:rPr lang="pt-BR" sz="2800" i="1" dirty="0">
                <a:solidFill>
                  <a:schemeClr val="tx1"/>
                </a:solidFill>
              </a:rPr>
              <a:t> 2018.</a:t>
            </a:r>
            <a:br>
              <a:rPr lang="pt-BR" sz="2800" b="1" i="1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* </a:t>
            </a:r>
            <a:r>
              <a:rPr lang="pt-BR" sz="2000" dirty="0" err="1">
                <a:solidFill>
                  <a:schemeClr val="tx1"/>
                </a:solidFill>
              </a:rPr>
              <a:t>Scientia</a:t>
            </a:r>
            <a:r>
              <a:rPr lang="pt-BR" sz="2000" dirty="0">
                <a:solidFill>
                  <a:schemeClr val="tx1"/>
                </a:solidFill>
              </a:rPr>
              <a:t> Medica, v. 31, p. 1-8, </a:t>
            </a:r>
            <a:r>
              <a:rPr lang="pt-BR" sz="2000" dirty="0" err="1">
                <a:solidFill>
                  <a:schemeClr val="tx1"/>
                </a:solidFill>
              </a:rPr>
              <a:t>jan.-dez</a:t>
            </a:r>
            <a:r>
              <a:rPr lang="pt-BR" sz="2000" dirty="0">
                <a:solidFill>
                  <a:schemeClr val="tx1"/>
                </a:solidFill>
              </a:rPr>
              <a:t>. 2021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5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ocumento 1">
            <a:extLst>
              <a:ext uri="{FF2B5EF4-FFF2-40B4-BE49-F238E27FC236}">
                <a16:creationId xmlns:a16="http://schemas.microsoft.com/office/drawing/2014/main" id="{137D3A21-EF58-4FFA-9F6A-5ABBDF05C4C0}"/>
              </a:ext>
            </a:extLst>
          </p:cNvPr>
          <p:cNvSpPr/>
          <p:nvPr/>
        </p:nvSpPr>
        <p:spPr>
          <a:xfrm>
            <a:off x="1124607" y="409904"/>
            <a:ext cx="9259613" cy="570186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defTabSz="533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b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Effectiveness</a:t>
            </a:r>
            <a:r>
              <a:rPr lang="pt-BR" sz="2400" b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b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of</a:t>
            </a:r>
            <a:r>
              <a:rPr lang="pt-BR" sz="2400" b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b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low‐level</a:t>
            </a:r>
            <a:r>
              <a:rPr lang="pt-BR" sz="2400" b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laser </a:t>
            </a:r>
            <a:r>
              <a:rPr lang="pt-BR" sz="2400" b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therapy</a:t>
            </a:r>
            <a:r>
              <a:rPr lang="pt-BR" sz="2400" b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in temporomandibular </a:t>
            </a:r>
            <a:r>
              <a:rPr lang="pt-BR" sz="2400" b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disorder</a:t>
            </a:r>
            <a:r>
              <a:rPr lang="pt-BR" sz="2400" b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*</a:t>
            </a:r>
            <a:br>
              <a:rPr lang="pt-BR" sz="2400" b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</a:b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Methods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: 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Thirty‐five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patients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were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evaluated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by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magnetic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resonance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imaging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and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randomly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allocated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to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active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treatment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(n=20)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and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placebo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treatment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(n=15)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groups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. In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addition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to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a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daily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exercise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program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,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all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patients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were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treated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with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fifteen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sessions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of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low‐level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laser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therapy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.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Pain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, joint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motion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,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number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of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joint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sounds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and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tender points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were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400" i="1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assessed</a:t>
            </a:r>
            <a:r>
              <a:rPr lang="pt-BR" sz="2400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.</a:t>
            </a:r>
            <a:br>
              <a:rPr lang="pt-BR" sz="2000" b="1" i="1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</a:br>
            <a:endParaRPr lang="pt-BR" sz="2000" b="1" i="1" kern="1200" dirty="0">
              <a:solidFill>
                <a:schemeClr val="bg1"/>
              </a:solidFill>
              <a:latin typeface="Amasis MT Pro" panose="02040504050005020304" pitchFamily="18" charset="0"/>
              <a:cs typeface="Aharoni" panose="02010803020104030203" pitchFamily="2" charset="-79"/>
            </a:endParaRPr>
          </a:p>
          <a:p>
            <a:pPr marL="0" lvl="0" indent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* </a:t>
            </a:r>
            <a:r>
              <a:rPr lang="pt-BR" sz="2000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Scandinavian</a:t>
            </a:r>
            <a:r>
              <a:rPr lang="pt-BR" sz="2000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000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Journal</a:t>
            </a:r>
            <a:r>
              <a:rPr lang="pt-BR" sz="2000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000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of</a:t>
            </a:r>
            <a:r>
              <a:rPr lang="pt-BR" sz="2000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</a:t>
            </a:r>
            <a:r>
              <a:rPr lang="pt-BR" sz="2000" kern="1200" dirty="0" err="1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Rheumatology</a:t>
            </a:r>
            <a:r>
              <a:rPr lang="pt-BR" sz="2000" kern="1200" dirty="0">
                <a:solidFill>
                  <a:schemeClr val="bg1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 v32/2:114-118, 2003</a:t>
            </a:r>
          </a:p>
        </p:txBody>
      </p:sp>
    </p:spTree>
    <p:extLst>
      <p:ext uri="{BB962C8B-B14F-4D97-AF65-F5344CB8AC3E}">
        <p14:creationId xmlns:p14="http://schemas.microsoft.com/office/powerpoint/2010/main" val="19338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526CB081-C935-C9D9-21E8-AB5243CF8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48"/>
          <a:stretch/>
        </p:blipFill>
        <p:spPr>
          <a:xfrm>
            <a:off x="186277" y="177441"/>
            <a:ext cx="6115338" cy="6120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41B920AA-2DDC-6352-73DB-DB067BCD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53" y="3152936"/>
            <a:ext cx="579455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ocumento 1">
            <a:extLst>
              <a:ext uri="{FF2B5EF4-FFF2-40B4-BE49-F238E27FC236}">
                <a16:creationId xmlns:a16="http://schemas.microsoft.com/office/drawing/2014/main" id="{0E1D50A0-025C-5A5E-F71E-87FAB7C2D8EE}"/>
              </a:ext>
            </a:extLst>
          </p:cNvPr>
          <p:cNvSpPr/>
          <p:nvPr/>
        </p:nvSpPr>
        <p:spPr>
          <a:xfrm>
            <a:off x="1387366" y="557048"/>
            <a:ext cx="9364717" cy="592783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6948DE-AA67-E30C-7A46-402362DE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8" y="924910"/>
            <a:ext cx="8397764" cy="4225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63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6FF6E7-F3AB-9766-DF99-8A3674BD6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2147252"/>
            <a:ext cx="5400040" cy="256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uxograma: Documento 2">
            <a:extLst>
              <a:ext uri="{FF2B5EF4-FFF2-40B4-BE49-F238E27FC236}">
                <a16:creationId xmlns:a16="http://schemas.microsoft.com/office/drawing/2014/main" id="{33684100-2DDE-F6B5-E120-FF0A888D1485}"/>
              </a:ext>
            </a:extLst>
          </p:cNvPr>
          <p:cNvSpPr/>
          <p:nvPr/>
        </p:nvSpPr>
        <p:spPr>
          <a:xfrm>
            <a:off x="1229711" y="578077"/>
            <a:ext cx="9504000" cy="5760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81475D-062B-511C-558C-7AD713F7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06" y="945931"/>
            <a:ext cx="8704026" cy="4014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55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 descr="emblema ict odontologia.jpg">
            <a:extLst>
              <a:ext uri="{FF2B5EF4-FFF2-40B4-BE49-F238E27FC236}">
                <a16:creationId xmlns:a16="http://schemas.microsoft.com/office/drawing/2014/main" id="{BAD70BBD-FF18-DC6E-6C03-8312D9362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07" y="556030"/>
            <a:ext cx="5218800" cy="52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5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30F708F-107C-91F3-1C51-DF01F1780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1" t="17634" r="38641" b="18035"/>
          <a:stretch/>
        </p:blipFill>
        <p:spPr bwMode="auto">
          <a:xfrm>
            <a:off x="4859050" y="126133"/>
            <a:ext cx="5181477" cy="6621508"/>
          </a:xfrm>
          <a:prstGeom prst="rect">
            <a:avLst/>
          </a:prstGeom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21B7E99-AF5A-4331-E74B-D168CD89962C}"/>
              </a:ext>
            </a:extLst>
          </p:cNvPr>
          <p:cNvSpPr txBox="1"/>
          <p:nvPr/>
        </p:nvSpPr>
        <p:spPr>
          <a:xfrm>
            <a:off x="-105101" y="257038"/>
            <a:ext cx="4939863" cy="158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ESCRITA CIENTÍFICA </a:t>
            </a: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M A T E R I A I S</a:t>
            </a:r>
            <a:endParaRPr lang="pt-BR" sz="2800" b="1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4E2290-846B-016F-E7D5-253EB4F0A299}"/>
              </a:ext>
            </a:extLst>
          </p:cNvPr>
          <p:cNvSpPr txBox="1"/>
          <p:nvPr/>
        </p:nvSpPr>
        <p:spPr>
          <a:xfrm>
            <a:off x="798785" y="257037"/>
            <a:ext cx="9406759" cy="745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ESCRITA CIENTÍFICA - M A T E R I A I S</a:t>
            </a:r>
            <a:endParaRPr lang="pt-BR" sz="2800" b="1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3402DF8-49FF-3F7B-55EC-614412950D09}"/>
              </a:ext>
            </a:extLst>
          </p:cNvPr>
          <p:cNvSpPr/>
          <p:nvPr/>
        </p:nvSpPr>
        <p:spPr>
          <a:xfrm>
            <a:off x="651646" y="1271748"/>
            <a:ext cx="8702566" cy="2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800"/>
              </a:spcAft>
            </a:pPr>
            <a:r>
              <a:rPr lang="pt-BR" sz="24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Descrever de forma clara e precisa </a:t>
            </a:r>
            <a:r>
              <a:rPr lang="pt-BR" sz="2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32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foi realizado</a:t>
            </a:r>
            <a:r>
              <a:rPr lang="pt-BR" sz="28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mencionando os </a:t>
            </a:r>
            <a:r>
              <a:rPr lang="pt-BR" sz="32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materiais</a:t>
            </a:r>
            <a:r>
              <a:rPr lang="pt-BR" sz="28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2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instrumentais</a:t>
            </a:r>
            <a:r>
              <a:rPr lang="pt-BR" sz="28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32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equipamentos</a:t>
            </a:r>
            <a:r>
              <a:rPr lang="pt-BR" sz="28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empregados no desenvolvimento da pesquisa.       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0A6F795-9B48-830B-1AD4-45CBD731BF7A}"/>
              </a:ext>
            </a:extLst>
          </p:cNvPr>
          <p:cNvSpPr/>
          <p:nvPr/>
        </p:nvSpPr>
        <p:spPr>
          <a:xfrm>
            <a:off x="1902364" y="3773212"/>
            <a:ext cx="9764110" cy="1980000"/>
          </a:xfrm>
          <a:prstGeom prst="roundRect">
            <a:avLst/>
          </a:prstGeom>
          <a:gradFill>
            <a:gsLst>
              <a:gs pos="35164">
                <a:srgbClr val="F4F351"/>
              </a:gs>
              <a:gs pos="0">
                <a:srgbClr val="FFFF00"/>
              </a:gs>
              <a:gs pos="4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800"/>
              </a:spcAft>
            </a:pPr>
            <a:r>
              <a:rPr lang="pt-BR" sz="20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 o objeto de estudo, sua </a:t>
            </a:r>
            <a:r>
              <a:rPr lang="pt-BR" sz="2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origem</a:t>
            </a:r>
            <a:r>
              <a:rPr lang="pt-BR" sz="20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pt-BR" sz="20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como foi </a:t>
            </a:r>
            <a:r>
              <a:rPr lang="pt-BR" sz="2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confeccionado</a:t>
            </a:r>
            <a:r>
              <a:rPr lang="pt-BR" sz="20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onde foi </a:t>
            </a:r>
            <a:r>
              <a:rPr lang="pt-BR" sz="2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encontrado</a:t>
            </a:r>
            <a:r>
              <a:rPr lang="pt-BR" sz="20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suas </a:t>
            </a:r>
            <a:r>
              <a:rPr lang="pt-BR" sz="2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características peculiares </a:t>
            </a:r>
            <a:r>
              <a:rPr lang="pt-BR" sz="20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permitam identificá-lo e diferenciá-lo.</a:t>
            </a:r>
            <a:endParaRPr lang="pt-BR" sz="20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F028A9-5BCA-0702-82CF-AF83A5244F97}"/>
              </a:ext>
            </a:extLst>
          </p:cNvPr>
          <p:cNvSpPr/>
          <p:nvPr/>
        </p:nvSpPr>
        <p:spPr>
          <a:xfrm>
            <a:off x="504500" y="157672"/>
            <a:ext cx="9217572" cy="4320000"/>
          </a:xfrm>
          <a:prstGeom prst="roundRect">
            <a:avLst/>
          </a:prstGeom>
          <a:gradFill>
            <a:gsLst>
              <a:gs pos="48000">
                <a:srgbClr val="00B0F0"/>
              </a:gs>
              <a:gs pos="4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descrever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os dados foram coletados</a:t>
            </a: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,....considerando: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pt-BR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pt-BR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o estudo foi realizado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quais as </a:t>
            </a:r>
            <a:r>
              <a:rPr lang="pt-B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 da infraestrutura </a:t>
            </a:r>
            <a:r>
              <a:rPr lang="pt-BR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(p.e. tipo de laboratório, trabalho de campo ou região do estudo) </a:t>
            </a:r>
            <a:endParaRPr lang="pt-BR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aparelhos e/ou instrumentos </a:t>
            </a: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utilizados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tecnologias de aplicação </a:t>
            </a:r>
            <a:r>
              <a:rPr lang="pt-BR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(p.e. procedimentos de análise específicos, tratamento, obtenção de medidas e/ou índices de referência, dentre outras)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EE687B6-E51F-3E3A-2809-56137A622A6C}"/>
              </a:ext>
            </a:extLst>
          </p:cNvPr>
          <p:cNvSpPr/>
          <p:nvPr/>
        </p:nvSpPr>
        <p:spPr>
          <a:xfrm>
            <a:off x="2963908" y="4698091"/>
            <a:ext cx="8607973" cy="16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800"/>
              </a:spcAft>
            </a:pP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mencionar materiais e/ou equipamentos de referência comercial não esquecer de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incluir o fabricante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marca,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modelo,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cidade,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5EE5422F-E98F-D430-3FF8-C6B60F400749}"/>
              </a:ext>
            </a:extLst>
          </p:cNvPr>
          <p:cNvSpPr/>
          <p:nvPr/>
        </p:nvSpPr>
        <p:spPr>
          <a:xfrm>
            <a:off x="1975950" y="1030016"/>
            <a:ext cx="9101959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50000"/>
              </a:lnSpc>
            </a:pPr>
            <a:r>
              <a:rPr lang="pt-BR" sz="24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o estudo foi realizado em animais ou seres humanos, não esquecer de colocar o documento de aprovação emitido por um </a:t>
            </a:r>
            <a:r>
              <a:rPr lang="pt-BR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Comitê de Ética em Pesquisa</a:t>
            </a:r>
            <a:r>
              <a:rPr lang="pt-BR" sz="280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t-B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2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CEEB46D-E985-FB6F-8E6B-8997A2A11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1" t="37020" r="38581" b="12834"/>
          <a:stretch/>
        </p:blipFill>
        <p:spPr bwMode="auto">
          <a:xfrm>
            <a:off x="5071959" y="353589"/>
            <a:ext cx="6400800" cy="6122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657A27-C374-8590-4DD7-E21CD335B06B}"/>
              </a:ext>
            </a:extLst>
          </p:cNvPr>
          <p:cNvSpPr txBox="1"/>
          <p:nvPr/>
        </p:nvSpPr>
        <p:spPr>
          <a:xfrm>
            <a:off x="-105101" y="257038"/>
            <a:ext cx="4939863" cy="174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ESCRITA CIENTÍFICA </a:t>
            </a: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pt-BR" sz="3200" b="1" i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4000" b="1" i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 É T O D O S</a:t>
            </a:r>
            <a:endParaRPr lang="pt-BR" sz="2800" b="1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FAC86B8-49F4-DC64-0C09-F1FF28BC3B08}"/>
              </a:ext>
            </a:extLst>
          </p:cNvPr>
          <p:cNvSpPr/>
          <p:nvPr/>
        </p:nvSpPr>
        <p:spPr>
          <a:xfrm>
            <a:off x="252248" y="399411"/>
            <a:ext cx="10699531" cy="23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Método, se refere à descrição sobre a maneira pela qual os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materiais/amostra foram manejados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você realizou seu estudo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detalhando toda a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processamento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trabalho de acordo com os objetivos (p.e.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foram feitos as medidas e os cálculos, bem como os critérios de análise dos dados).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: Único Canto Arredondado 11">
            <a:extLst>
              <a:ext uri="{FF2B5EF4-FFF2-40B4-BE49-F238E27FC236}">
                <a16:creationId xmlns:a16="http://schemas.microsoft.com/office/drawing/2014/main" id="{0A467F29-67A6-B197-633A-A079DF0178CC}"/>
              </a:ext>
            </a:extLst>
          </p:cNvPr>
          <p:cNvSpPr/>
          <p:nvPr/>
        </p:nvSpPr>
        <p:spPr>
          <a:xfrm>
            <a:off x="4309235" y="3069031"/>
            <a:ext cx="7420304" cy="1502973"/>
          </a:xfrm>
          <a:prstGeom prst="round1Rect">
            <a:avLst/>
          </a:prstGeom>
          <a:gradFill>
            <a:gsLst>
              <a:gs pos="23000">
                <a:srgbClr val="C00000"/>
              </a:gs>
              <a:gs pos="4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>
                <a:effectLst/>
                <a:latin typeface="Amasis MT Pro" panose="020B0604020202020204" pitchFamily="18" charset="0"/>
                <a:ea typeface="Calibri" panose="020F0502020204030204" pitchFamily="34" charset="0"/>
              </a:rPr>
              <a:t>A descrição dos métodos usados deve ser </a:t>
            </a:r>
            <a:r>
              <a:rPr lang="pt-BR" sz="2400" b="1" dirty="0">
                <a:effectLst/>
                <a:latin typeface="Amasis MT Pro" panose="020B0604020202020204" pitchFamily="18" charset="0"/>
                <a:ea typeface="Calibri" panose="020F0502020204030204" pitchFamily="34" charset="0"/>
              </a:rPr>
              <a:t>breve, clara e precisa</a:t>
            </a:r>
            <a:r>
              <a:rPr lang="pt-BR" sz="2400" i="1" dirty="0">
                <a:effectLst/>
                <a:latin typeface="Amasis MT Pro" panose="020B0604020202020204" pitchFamily="18" charset="0"/>
                <a:ea typeface="Calibri" panose="020F0502020204030204" pitchFamily="34" charset="0"/>
              </a:rPr>
              <a:t>, porém o suficiente para possibilitar a outrem repetir a investigação</a:t>
            </a:r>
            <a:endParaRPr lang="pt-BR" sz="2400" dirty="0">
              <a:latin typeface="Amasis MT Pro" panose="020B0604020202020204" pitchFamily="18" charset="0"/>
            </a:endParaRPr>
          </a:p>
        </p:txBody>
      </p:sp>
      <p:sp>
        <p:nvSpPr>
          <p:cNvPr id="13" name="Retângulo: Cantos Superiores, Um Arredondado e Um Recortado 12">
            <a:extLst>
              <a:ext uri="{FF2B5EF4-FFF2-40B4-BE49-F238E27FC236}">
                <a16:creationId xmlns:a16="http://schemas.microsoft.com/office/drawing/2014/main" id="{8E52261B-F125-A284-5E5D-72A8CE369E44}"/>
              </a:ext>
            </a:extLst>
          </p:cNvPr>
          <p:cNvSpPr/>
          <p:nvPr/>
        </p:nvSpPr>
        <p:spPr>
          <a:xfrm>
            <a:off x="462454" y="4866293"/>
            <a:ext cx="7136525" cy="1692000"/>
          </a:xfrm>
          <a:prstGeom prst="snipRoundRect">
            <a:avLst/>
          </a:prstGeom>
          <a:gradFill>
            <a:gsLst>
              <a:gs pos="53000">
                <a:schemeClr val="accent2">
                  <a:lumMod val="60000"/>
                  <a:lumOff val="40000"/>
                </a:schemeClr>
              </a:gs>
              <a:gs pos="4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Quanto maior o número de detalhes maiores serão as chances de outros pesquisadores repetirem sua metodologia e assim </a:t>
            </a:r>
            <a:r>
              <a:rPr lang="pt-BR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validarem seu trabalho pelas citações por outros autores</a:t>
            </a:r>
            <a:r>
              <a:rPr lang="pt-BR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Superiores, Um Arredondado e Um Recortado 7">
            <a:extLst>
              <a:ext uri="{FF2B5EF4-FFF2-40B4-BE49-F238E27FC236}">
                <a16:creationId xmlns:a16="http://schemas.microsoft.com/office/drawing/2014/main" id="{B8DAAF4D-90EC-CF9E-7B4A-D7F99F133E5F}"/>
              </a:ext>
            </a:extLst>
          </p:cNvPr>
          <p:cNvSpPr/>
          <p:nvPr/>
        </p:nvSpPr>
        <p:spPr>
          <a:xfrm>
            <a:off x="924910" y="430924"/>
            <a:ext cx="7430814" cy="1849036"/>
          </a:xfrm>
          <a:prstGeom prst="snip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Processos e técnicas </a:t>
            </a:r>
            <a:r>
              <a:rPr lang="pt-BR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já publicados </a:t>
            </a:r>
            <a:r>
              <a:rPr lang="pt-BR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 apenas ser referidos por citação. Por outro lado, os </a:t>
            </a:r>
            <a:r>
              <a:rPr lang="pt-BR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 novos e materiais pouco usuais </a:t>
            </a:r>
            <a:r>
              <a:rPr lang="pt-BR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devem ser descritos </a:t>
            </a:r>
            <a:r>
              <a:rPr lang="pt-BR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detalhadamente</a:t>
            </a:r>
            <a:endParaRPr lang="pt-B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DA0D79FF-6F99-61E4-939A-0B48BDFB7039}"/>
              </a:ext>
            </a:extLst>
          </p:cNvPr>
          <p:cNvSpPr/>
          <p:nvPr/>
        </p:nvSpPr>
        <p:spPr>
          <a:xfrm>
            <a:off x="3142590" y="2984937"/>
            <a:ext cx="7567449" cy="180000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Assim também, quando a metodologia for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adaptada</a:t>
            </a: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algum outro trabalho,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explicar o que foi modificado  e citar a referência do artigo </a:t>
            </a:r>
            <a:r>
              <a:rPr lang="pt-BR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onde foi descrita.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B050"/>
            </a:gs>
            <a:gs pos="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Diagonais Recortados 6">
            <a:extLst>
              <a:ext uri="{FF2B5EF4-FFF2-40B4-BE49-F238E27FC236}">
                <a16:creationId xmlns:a16="http://schemas.microsoft.com/office/drawing/2014/main" id="{8DC0A04C-45BF-EE15-A3D5-9BB95B2C8046}"/>
              </a:ext>
            </a:extLst>
          </p:cNvPr>
          <p:cNvSpPr/>
          <p:nvPr/>
        </p:nvSpPr>
        <p:spPr>
          <a:xfrm>
            <a:off x="3589284" y="2911375"/>
            <a:ext cx="5849007" cy="1171430"/>
          </a:xfrm>
          <a:prstGeom prst="snip2DiagRect">
            <a:avLst/>
          </a:prstGeom>
          <a:gradFill>
            <a:gsLst>
              <a:gs pos="12000">
                <a:srgbClr val="C00000"/>
              </a:gs>
              <a:gs pos="0">
                <a:schemeClr val="bg2">
                  <a:shade val="98000"/>
                  <a:satMod val="120000"/>
                  <a:lumMod val="98000"/>
                </a:scheme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descreva </a:t>
            </a:r>
            <a:r>
              <a:rPr lang="pt-BR" sz="2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os dados foram analisados </a:t>
            </a:r>
            <a:r>
              <a:rPr lang="pt-BR" sz="20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se utilizou algum</a:t>
            </a:r>
          </a:p>
          <a:p>
            <a:r>
              <a:rPr lang="pt-BR" sz="20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 estatístico</a:t>
            </a:r>
            <a:r>
              <a:rPr lang="pt-BR" sz="20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54B413BA-965C-94E0-0D65-7E14A096AB32}"/>
              </a:ext>
            </a:extLst>
          </p:cNvPr>
          <p:cNvSpPr/>
          <p:nvPr/>
        </p:nvSpPr>
        <p:spPr>
          <a:xfrm>
            <a:off x="1019503" y="602007"/>
            <a:ext cx="6936827" cy="1620000"/>
          </a:xfrm>
          <a:prstGeom prst="snip1Rect">
            <a:avLst/>
          </a:prstGeom>
          <a:gradFill flip="none" rotWithShape="1">
            <a:gsLst>
              <a:gs pos="25000">
                <a:srgbClr val="002060"/>
              </a:gs>
              <a:gs pos="4000">
                <a:schemeClr val="bg2">
                  <a:shade val="98000"/>
                  <a:satMod val="120000"/>
                  <a:lumMod val="98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i="1" dirty="0">
                <a:effectLst/>
                <a:latin typeface="Amasis MT Pro" panose="02040504050005020304" pitchFamily="18" charset="0"/>
                <a:ea typeface="Calibri" panose="020F0502020204030204" pitchFamily="34" charset="0"/>
              </a:rPr>
              <a:t>Para descrever melhor todo processo realizado é importante </a:t>
            </a:r>
            <a:r>
              <a:rPr lang="pt-BR" sz="2400" b="1" dirty="0">
                <a:effectLst/>
                <a:latin typeface="Amasis MT Pro" panose="02040504050005020304" pitchFamily="18" charset="0"/>
                <a:ea typeface="Calibri" panose="020F0502020204030204" pitchFamily="34" charset="0"/>
              </a:rPr>
              <a:t>seguir uma lógica da pesquisa </a:t>
            </a:r>
            <a:r>
              <a:rPr lang="pt-BR" sz="2400" i="1" dirty="0">
                <a:effectLst/>
                <a:latin typeface="Amasis MT Pro" panose="02040504050005020304" pitchFamily="18" charset="0"/>
                <a:ea typeface="Calibri" panose="020F0502020204030204" pitchFamily="34" charset="0"/>
              </a:rPr>
              <a:t>e não necessariamente a ordem cronológica da execução</a:t>
            </a:r>
            <a:endParaRPr lang="pt-BR" sz="2400" dirty="0">
              <a:latin typeface="Amasis MT Pro" panose="02040504050005020304" pitchFamily="18" charset="0"/>
            </a:endParaRPr>
          </a:p>
        </p:txBody>
      </p:sp>
      <p:sp>
        <p:nvSpPr>
          <p:cNvPr id="9" name="Fluxograma: Documento 8">
            <a:extLst>
              <a:ext uri="{FF2B5EF4-FFF2-40B4-BE49-F238E27FC236}">
                <a16:creationId xmlns:a16="http://schemas.microsoft.com/office/drawing/2014/main" id="{578E7B48-43B0-80E5-D9A4-B04E3BD845E9}"/>
              </a:ext>
            </a:extLst>
          </p:cNvPr>
          <p:cNvSpPr/>
          <p:nvPr/>
        </p:nvSpPr>
        <p:spPr>
          <a:xfrm>
            <a:off x="5938331" y="4635060"/>
            <a:ext cx="5402318" cy="1908000"/>
          </a:xfrm>
          <a:prstGeom prst="flowChartDocumen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pt-BR" sz="2000" b="1" i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redação deve estar </a:t>
            </a:r>
            <a:r>
              <a:rPr lang="pt-BR" sz="24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passado 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vez que o estudo já foi executado, sempre </a:t>
            </a:r>
            <a:r>
              <a:rPr lang="pt-BR" sz="24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evitando-se o uso da primeira pessoa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b="1" i="1" dirty="0">
              <a:solidFill>
                <a:schemeClr val="tx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761</Words>
  <Application>Microsoft Office PowerPoint</Application>
  <PresentationFormat>Widescreen</PresentationFormat>
  <Paragraphs>34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Abadi</vt:lpstr>
      <vt:lpstr>Aharoni</vt:lpstr>
      <vt:lpstr>Algerian</vt:lpstr>
      <vt:lpstr>Amasis MT Pro</vt:lpstr>
      <vt:lpstr>Arial</vt:lpstr>
      <vt:lpstr>Calibri</vt:lpstr>
      <vt:lpstr>Calibri Light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 angel Castillo Salgado</dc:creator>
  <cp:lastModifiedBy>miguel angel Castillo Salgado</cp:lastModifiedBy>
  <cp:revision>18</cp:revision>
  <dcterms:created xsi:type="dcterms:W3CDTF">2022-05-03T22:58:19Z</dcterms:created>
  <dcterms:modified xsi:type="dcterms:W3CDTF">2022-05-05T14:47:22Z</dcterms:modified>
</cp:coreProperties>
</file>