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sldIdLst>
    <p:sldId id="256" r:id="rId2"/>
    <p:sldId id="291" r:id="rId3"/>
    <p:sldId id="259" r:id="rId4"/>
    <p:sldId id="260" r:id="rId5"/>
    <p:sldId id="313" r:id="rId6"/>
    <p:sldId id="292" r:id="rId7"/>
    <p:sldId id="257" r:id="rId8"/>
    <p:sldId id="312" r:id="rId9"/>
    <p:sldId id="293" r:id="rId10"/>
    <p:sldId id="294" r:id="rId11"/>
    <p:sldId id="295" r:id="rId12"/>
    <p:sldId id="296" r:id="rId13"/>
    <p:sldId id="26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C3C0"/>
    <a:srgbClr val="4B8F9D"/>
    <a:srgbClr val="FD9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AE846-CFDD-479C-B86F-1B30EB566136}" type="datetimeFigureOut">
              <a:rPr lang="pt-BR" smtClean="0"/>
              <a:pPr/>
              <a:t>14/04/2025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7B87-4FB5-435C-A36B-1298470761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25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1C1C-B9A3-4780-9ACB-4AE29DAB1EC0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4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970A-522D-480F-B469-E8BC2BD5E122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05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D5BA-6806-42FF-BBD5-EA9BE1C6AF35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67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4B70-0322-4247-BB8D-E127E61B76BA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43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6B63-3647-4EF4-8246-EE13090F0755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91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917-A122-43E6-8486-368A01E7ABDC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2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5B67-106D-42B4-B9A8-10894C4ECF75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28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DA6-F75F-4C8A-AFFB-FBA99F66DA6B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78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155-8F55-4FD3-9EC0-23901864FE3F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0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FEBE-7A10-4BFB-8C22-5562F96BC141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31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724D-55BF-4423-92FE-4B37F1EDE5ED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12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A890-78B9-442F-97B1-D13549A3B4C8}" type="datetime1">
              <a:rPr lang="pt-BR" smtClean="0"/>
              <a:pPr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5B15-E569-4A35-B648-EA22326DF5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71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m relacionada">
            <a:extLst>
              <a:ext uri="{FF2B5EF4-FFF2-40B4-BE49-F238E27FC236}">
                <a16:creationId xmlns:a16="http://schemas.microsoft.com/office/drawing/2014/main" id="{8E4C7A44-1E4E-4672-A45D-21070F42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476673"/>
            <a:ext cx="1296144" cy="1322067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20EB88-AAF1-4D1B-B0B7-15D43A8354B1}"/>
              </a:ext>
            </a:extLst>
          </p:cNvPr>
          <p:cNvSpPr txBox="1"/>
          <p:nvPr/>
        </p:nvSpPr>
        <p:spPr>
          <a:xfrm>
            <a:off x="5036416" y="2275413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Funções de Várias Variáveis</a:t>
            </a:r>
          </a:p>
          <a:p>
            <a:r>
              <a:rPr lang="pt-BR" sz="5400" b="1" dirty="0">
                <a:solidFill>
                  <a:srgbClr val="FFFF00"/>
                </a:solidFill>
                <a:latin typeface="Freestyle Script" panose="030804020302050B0404" pitchFamily="66" charset="0"/>
              </a:rPr>
              <a:t>Prof. Jorge Formiga </a:t>
            </a:r>
            <a:endParaRPr lang="en-US" sz="5400" b="1" dirty="0">
              <a:solidFill>
                <a:srgbClr val="FFFF00"/>
              </a:solidFill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1CE7DA45-646C-46EA-8E91-849001DE339A}"/>
                  </a:ext>
                </a:extLst>
              </p:cNvPr>
              <p:cNvSpPr/>
              <p:nvPr/>
            </p:nvSpPr>
            <p:spPr>
              <a:xfrm>
                <a:off x="407368" y="2132856"/>
                <a:ext cx="4400416" cy="2836040"/>
              </a:xfrm>
              <a:prstGeom prst="roundRect">
                <a:avLst/>
              </a:prstGeom>
              <a:solidFill>
                <a:schemeClr val="tx2">
                  <a:alpha val="89804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0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𝜮</m:t>
                      </m:r>
                      <m:r>
                        <a:rPr lang="en-US" sz="10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pt-BR" sz="10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l-GR" sz="10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100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US" sz="3200" b="1" dirty="0">
                    <a:latin typeface="Arial Black" panose="020B0A04020102020204" pitchFamily="34" charset="0"/>
                  </a:rPr>
                  <a:t>- learning</a:t>
                </a:r>
              </a:p>
              <a:p>
                <a:pPr algn="ctr"/>
                <a:endParaRPr lang="en-US" sz="8800" dirty="0"/>
              </a:p>
            </p:txBody>
          </p:sp>
        </mc:Choice>
        <mc:Fallback xmlns=""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1CE7DA45-646C-46EA-8E91-849001DE3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132856"/>
                <a:ext cx="4400416" cy="283604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5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408"/>
    </mc:Choice>
    <mc:Fallback xmlns="">
      <p:transition spd="slow" advTm="14064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7368" y="2836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2. Gráficos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56680" y="1404031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Exemplo 4</a:t>
            </a:r>
            <a:r>
              <a:rPr lang="pt-BR" sz="2400" i="1" dirty="0"/>
              <a:t>.</a:t>
            </a:r>
            <a:r>
              <a:rPr lang="pt-BR" sz="2400" dirty="0"/>
              <a:t> Esboce o gráfico das funções: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3163998"/>
            <a:ext cx="2832951" cy="24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68702" y="2163357"/>
            <a:ext cx="195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/>
              <a:t>a)  </a:t>
            </a:r>
            <a:r>
              <a:rPr lang="pt-BR" i="1" dirty="0"/>
              <a:t>f (x, y)= 6-3x-2y.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092" y="2142913"/>
            <a:ext cx="2188061" cy="3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766" y="3322115"/>
            <a:ext cx="2819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8464512" y="2041565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/>
              <a:t>c)  </a:t>
            </a:r>
            <a:r>
              <a:rPr lang="pt-BR" i="1" dirty="0"/>
              <a:t>f (x, y)= 4x</a:t>
            </a:r>
            <a:r>
              <a:rPr lang="pt-BR" i="1" baseline="30000" dirty="0"/>
              <a:t>2</a:t>
            </a:r>
            <a:r>
              <a:rPr lang="pt-BR" i="1" dirty="0"/>
              <a:t>+ y</a:t>
            </a:r>
            <a:r>
              <a:rPr lang="pt-BR" i="1" baseline="30000" dirty="0"/>
              <a:t>2</a:t>
            </a:r>
            <a:endParaRPr lang="pt-BR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4312" y="2915579"/>
            <a:ext cx="1716803" cy="26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1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53"/>
    </mc:Choice>
    <mc:Fallback xmlns="">
      <p:transition spd="slow" advTm="21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032029"/>
            <a:ext cx="8229600" cy="30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4101294"/>
            <a:ext cx="7406074" cy="26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3352" y="33376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2. Gráficos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151784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Alguns gráficos gerados em computador :</a:t>
            </a:r>
          </a:p>
        </p:txBody>
      </p:sp>
    </p:spTree>
    <p:extLst>
      <p:ext uri="{BB962C8B-B14F-4D97-AF65-F5344CB8AC3E}">
        <p14:creationId xmlns:p14="http://schemas.microsoft.com/office/powerpoint/2010/main" val="32481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2. Gráficos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847528" y="1268761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Sugestão para gerar gráfico no </a:t>
            </a:r>
            <a:r>
              <a:rPr lang="pt-BR" sz="2400" dirty="0" err="1"/>
              <a:t>mathematica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2783632" y="1988841"/>
            <a:ext cx="4433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 </a:t>
            </a:r>
            <a:r>
              <a:rPr lang="es-ES" sz="2400" b="1" dirty="0"/>
              <a:t>Plot3D</a:t>
            </a:r>
            <a:r>
              <a:rPr lang="pt-BR" sz="2400" dirty="0"/>
              <a:t>[</a:t>
            </a:r>
            <a:r>
              <a:rPr lang="pt-BR" sz="2400" i="1" dirty="0"/>
              <a:t>f,{x,</a:t>
            </a:r>
            <a:r>
              <a:rPr lang="pt-BR" sz="2400" i="1" dirty="0" err="1"/>
              <a:t>x</a:t>
            </a:r>
            <a:r>
              <a:rPr lang="pt-BR" sz="2400" i="1" baseline="-25000" dirty="0" err="1"/>
              <a:t>min</a:t>
            </a:r>
            <a:r>
              <a:rPr lang="pt-BR" sz="2400" i="1" dirty="0"/>
              <a:t>,</a:t>
            </a:r>
            <a:r>
              <a:rPr lang="pt-BR" sz="2400" i="1" dirty="0" err="1"/>
              <a:t>x</a:t>
            </a:r>
            <a:r>
              <a:rPr lang="pt-BR" sz="2400" i="1" baseline="-25000" dirty="0" err="1"/>
              <a:t>max</a:t>
            </a:r>
            <a:r>
              <a:rPr lang="pt-BR" sz="2400" i="1" dirty="0"/>
              <a:t>},{y,</a:t>
            </a:r>
            <a:r>
              <a:rPr lang="pt-BR" sz="2400" i="1" dirty="0" err="1"/>
              <a:t>y</a:t>
            </a:r>
            <a:r>
              <a:rPr lang="pt-BR" sz="2400" i="1" baseline="-25000" dirty="0" err="1"/>
              <a:t>min</a:t>
            </a:r>
            <a:r>
              <a:rPr lang="pt-BR" sz="2400" i="1" dirty="0"/>
              <a:t>,</a:t>
            </a:r>
            <a:r>
              <a:rPr lang="pt-BR" sz="2400" i="1" dirty="0" err="1"/>
              <a:t>y</a:t>
            </a:r>
            <a:r>
              <a:rPr lang="pt-BR" sz="2400" i="1" baseline="-25000" dirty="0" err="1"/>
              <a:t>max</a:t>
            </a:r>
            <a:r>
              <a:rPr lang="pt-BR" sz="2400" i="1" dirty="0"/>
              <a:t>}]</a:t>
            </a:r>
            <a:endParaRPr lang="pt-BR" sz="2400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3935760" y="2348880"/>
            <a:ext cx="0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75520" y="3645024"/>
            <a:ext cx="5355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 </a:t>
            </a:r>
            <a:r>
              <a:rPr lang="es-ES" sz="2800" b="1" dirty="0"/>
              <a:t>Plot3D[Sin[x+y^2],{x,-3,3},{y,-2,2}]</a:t>
            </a:r>
            <a:endParaRPr lang="pt-BR" sz="2800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4439816" y="2420888"/>
            <a:ext cx="720080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159896" y="2420888"/>
            <a:ext cx="1080120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1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7408" y="86134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Sugestão de Exercícios</a:t>
            </a:r>
            <a:endParaRPr lang="pt-BR" dirty="0"/>
          </a:p>
        </p:txBody>
      </p:sp>
      <p:pic>
        <p:nvPicPr>
          <p:cNvPr id="10242" name="Picture 2" descr="https://encrypted-tbn3.gstatic.com/images?q=tbn:ANd9GcS7cOGHj0bHfdHxZPDW8tstQfg9jgb7PTkOK2KliPaTAmL9MGgg_0hTl-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108992"/>
            <a:ext cx="160020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83432" y="2420888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Ver exemplo 7, páginas 801, 802, 803,  livro texto James </a:t>
            </a:r>
            <a:r>
              <a:rPr lang="pt-BR" sz="2800" dirty="0" err="1"/>
              <a:t>Stwart</a:t>
            </a:r>
            <a:r>
              <a:rPr lang="pt-BR" sz="2800" dirty="0"/>
              <a:t>, vol2, 7 </a:t>
            </a:r>
            <a:r>
              <a:rPr lang="pt-BR" sz="2800" dirty="0" err="1"/>
              <a:t>ed</a:t>
            </a:r>
            <a:r>
              <a:rPr lang="pt-BR" sz="2800" dirty="0"/>
              <a:t>, 2014.</a:t>
            </a:r>
          </a:p>
          <a:p>
            <a:endParaRPr lang="pt-BR" sz="2800" dirty="0"/>
          </a:p>
          <a:p>
            <a:r>
              <a:rPr lang="pt-BR" sz="2800" dirty="0"/>
              <a:t>Exercícios: 13 até 31; 33,34 e 36; 43 até 50 e 55 até 58</a:t>
            </a:r>
          </a:p>
        </p:txBody>
      </p:sp>
      <p:pic>
        <p:nvPicPr>
          <p:cNvPr id="10244" name="Picture 4" descr="http://4.bp.blogspot.com/-OfEJ19cabZ0/VmYxYcOtRLI/AAAAAAAABK4/HBZ1u2qtL3c/s1600/Calculo%2BVolume%2B2%2B-%2BJames%2BStewart%2B-%2B7%2BEdi%25C3%25A7%25C3%25A3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71" y="2694962"/>
            <a:ext cx="1984856" cy="26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01294" y="5620654"/>
            <a:ext cx="7576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Créditos: Figuras e textos retirados do livro texto James </a:t>
            </a:r>
            <a:r>
              <a:rPr lang="pt-BR" dirty="0" err="1"/>
              <a:t>Stwart</a:t>
            </a:r>
            <a:r>
              <a:rPr lang="pt-BR" dirty="0"/>
              <a:t>, vol2, 7 </a:t>
            </a:r>
            <a:r>
              <a:rPr lang="pt-BR" dirty="0" err="1"/>
              <a:t>ed</a:t>
            </a:r>
            <a:r>
              <a:rPr lang="pt-BR" dirty="0"/>
              <a:t>, 2014</a:t>
            </a:r>
          </a:p>
          <a:p>
            <a:r>
              <a:rPr lang="pt-BR" dirty="0"/>
              <a:t> e da internet.</a:t>
            </a:r>
          </a:p>
        </p:txBody>
      </p:sp>
    </p:spTree>
    <p:extLst>
      <p:ext uri="{BB962C8B-B14F-4D97-AF65-F5344CB8AC3E}">
        <p14:creationId xmlns:p14="http://schemas.microsoft.com/office/powerpoint/2010/main" val="343702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07352" y="2030000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temperatura </a:t>
            </a:r>
            <a:r>
              <a:rPr lang="pt-BR" sz="2400" i="1" dirty="0"/>
              <a:t>T em um ponto da superfície da Terra em dado instante de tempo depende da </a:t>
            </a:r>
            <a:r>
              <a:rPr lang="pt-BR" sz="2400" dirty="0"/>
              <a:t>longitude </a:t>
            </a:r>
            <a:r>
              <a:rPr lang="pt-BR" sz="2400" i="1" dirty="0"/>
              <a:t>x e da latitude y do ponto. Podemos pensar em T como uma função de duas variáveis x e y, ou como uma função do par (x, y). </a:t>
            </a:r>
            <a:r>
              <a:rPr lang="pt-BR" sz="2400" b="1" i="1" dirty="0">
                <a:solidFill>
                  <a:srgbClr val="FF0000"/>
                </a:solidFill>
              </a:rPr>
              <a:t>Indicamos essa dependência funcional escrevendo T= f (x, y).</a:t>
            </a:r>
          </a:p>
        </p:txBody>
      </p:sp>
      <p:pic>
        <p:nvPicPr>
          <p:cNvPr id="47108" name="Picture 4" descr="Resultado de imagem para IMAGINE"/>
          <p:cNvPicPr>
            <a:picLocks noChangeAspect="1" noChangeArrowheads="1"/>
          </p:cNvPicPr>
          <p:nvPr/>
        </p:nvPicPr>
        <p:blipFill>
          <a:blip r:embed="rId2" cstate="print"/>
          <a:srcRect t="33479" b="33041"/>
          <a:stretch>
            <a:fillRect/>
          </a:stretch>
        </p:blipFill>
        <p:spPr bwMode="auto">
          <a:xfrm>
            <a:off x="3117212" y="204536"/>
            <a:ext cx="5544616" cy="1856312"/>
          </a:xfrm>
          <a:prstGeom prst="rect">
            <a:avLst/>
          </a:prstGeom>
          <a:noFill/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9FCA640-E112-4F5C-AF9B-B39DF7461BAB}"/>
              </a:ext>
            </a:extLst>
          </p:cNvPr>
          <p:cNvCxnSpPr/>
          <p:nvPr/>
        </p:nvCxnSpPr>
        <p:spPr>
          <a:xfrm>
            <a:off x="7919930" y="4283475"/>
            <a:ext cx="1368152" cy="576064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0028FC3-7529-4B92-9E47-423B0FAF39D0}"/>
              </a:ext>
            </a:extLst>
          </p:cNvPr>
          <p:cNvCxnSpPr>
            <a:cxnSpLocks/>
          </p:cNvCxnSpPr>
          <p:nvPr/>
        </p:nvCxnSpPr>
        <p:spPr>
          <a:xfrm flipH="1">
            <a:off x="9315323" y="4164272"/>
            <a:ext cx="991392" cy="73118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B4AB385-0697-4E2E-808E-B8A9E4370020}"/>
              </a:ext>
            </a:extLst>
          </p:cNvPr>
          <p:cNvCxnSpPr>
            <a:cxnSpLocks/>
          </p:cNvCxnSpPr>
          <p:nvPr/>
        </p:nvCxnSpPr>
        <p:spPr>
          <a:xfrm flipV="1">
            <a:off x="9315323" y="3050868"/>
            <a:ext cx="0" cy="1844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91658741-7B55-4918-99E4-5FC4EF732259}"/>
              </a:ext>
            </a:extLst>
          </p:cNvPr>
          <p:cNvSpPr/>
          <p:nvPr/>
        </p:nvSpPr>
        <p:spPr>
          <a:xfrm>
            <a:off x="9281351" y="280468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T</a:t>
            </a:r>
            <a:endParaRPr lang="en-US" dirty="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A4A5A8C-70A7-43E9-A4E3-C4348E212D37}"/>
              </a:ext>
            </a:extLst>
          </p:cNvPr>
          <p:cNvGrpSpPr/>
          <p:nvPr/>
        </p:nvGrpSpPr>
        <p:grpSpPr>
          <a:xfrm>
            <a:off x="6886458" y="1240660"/>
            <a:ext cx="4485230" cy="3804554"/>
            <a:chOff x="6576697" y="692588"/>
            <a:chExt cx="4485230" cy="3804554"/>
          </a:xfrm>
        </p:grpSpPr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3971DC19-34F6-4C8A-9736-E0E234A5F29A}"/>
                </a:ext>
              </a:extLst>
            </p:cNvPr>
            <p:cNvCxnSpPr/>
            <p:nvPr/>
          </p:nvCxnSpPr>
          <p:spPr>
            <a:xfrm flipV="1">
              <a:off x="8661828" y="936484"/>
              <a:ext cx="0" cy="2232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E09442B8-3B4E-4AFD-AD5F-A7409FC97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072" y="3149352"/>
              <a:ext cx="1880592" cy="999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86C3FDCB-588E-4CEF-8B45-D756B23E072B}"/>
                </a:ext>
              </a:extLst>
            </p:cNvPr>
            <p:cNvGrpSpPr/>
            <p:nvPr/>
          </p:nvGrpSpPr>
          <p:grpSpPr>
            <a:xfrm>
              <a:off x="6576697" y="692588"/>
              <a:ext cx="4485230" cy="3804554"/>
              <a:chOff x="6037016" y="2473408"/>
              <a:chExt cx="4485230" cy="3804554"/>
            </a:xfrm>
          </p:grpSpPr>
          <p:cxnSp>
            <p:nvCxnSpPr>
              <p:cNvPr id="8" name="Conector de Seta Reta 7">
                <a:extLst>
                  <a:ext uri="{FF2B5EF4-FFF2-40B4-BE49-F238E27FC236}">
                    <a16:creationId xmlns:a16="http://schemas.microsoft.com/office/drawing/2014/main" id="{FBECBD3A-BF56-4F45-843A-25E0E19BF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2224" y="4949552"/>
                <a:ext cx="2079848" cy="7116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93D3D8A8-7C45-4A93-A733-53D04099DC95}"/>
                  </a:ext>
                </a:extLst>
              </p:cNvPr>
              <p:cNvSpPr/>
              <p:nvPr/>
            </p:nvSpPr>
            <p:spPr>
              <a:xfrm>
                <a:off x="6037016" y="5908630"/>
                <a:ext cx="298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rgbClr val="FF0000"/>
                    </a:solidFill>
                  </a:rPr>
                  <a:t>x</a:t>
                </a:r>
                <a:endParaRPr lang="en-US" dirty="0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1F66EE6-4FD3-4B2E-AB32-8D65D34FE747}"/>
                  </a:ext>
                </a:extLst>
              </p:cNvPr>
              <p:cNvSpPr/>
              <p:nvPr/>
            </p:nvSpPr>
            <p:spPr>
              <a:xfrm>
                <a:off x="10228576" y="5476582"/>
                <a:ext cx="293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rgbClr val="FF0000"/>
                    </a:solidFill>
                  </a:rPr>
                  <a:t>y</a:t>
                </a:r>
                <a:endParaRPr lang="en-US" dirty="0"/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027442C-1525-418A-9CF0-EAE944AE706F}"/>
                  </a:ext>
                </a:extLst>
              </p:cNvPr>
              <p:cNvSpPr/>
              <p:nvPr/>
            </p:nvSpPr>
            <p:spPr>
              <a:xfrm>
                <a:off x="8105056" y="2473408"/>
                <a:ext cx="2760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rgbClr val="FF0000"/>
                    </a:solidFill>
                  </a:rPr>
                  <a:t>z</a:t>
                </a:r>
                <a:endParaRPr lang="en-US" dirty="0"/>
              </a:p>
            </p:txBody>
          </p:sp>
        </p:grp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045DA6B0-9C2A-4B04-B1CC-0C74AC03DD2A}"/>
              </a:ext>
            </a:extLst>
          </p:cNvPr>
          <p:cNvSpPr/>
          <p:nvPr/>
        </p:nvSpPr>
        <p:spPr>
          <a:xfrm>
            <a:off x="407352" y="5481507"/>
            <a:ext cx="10792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volume </a:t>
            </a:r>
            <a:r>
              <a:rPr lang="pt-BR" sz="2400" i="1" dirty="0"/>
              <a:t>V de um cilindro circular depende de seu raio r e de sua altura h. De fato, sabemos </a:t>
            </a:r>
            <a:r>
              <a:rPr lang="pt-BR" sz="2400" dirty="0"/>
              <a:t>que </a:t>
            </a:r>
            <a:r>
              <a:rPr lang="pt-BR" sz="2400" i="1" dirty="0"/>
              <a:t>V = </a:t>
            </a:r>
            <a:r>
              <a:rPr lang="el-GR" sz="2400" i="1" dirty="0"/>
              <a:t>π</a:t>
            </a:r>
            <a:r>
              <a:rPr lang="pt-BR" sz="2400" i="1" dirty="0"/>
              <a:t>r</a:t>
            </a:r>
            <a:r>
              <a:rPr lang="pt-BR" sz="2400" i="1" baseline="30000" dirty="0"/>
              <a:t>2</a:t>
            </a:r>
            <a:r>
              <a:rPr lang="pt-BR" sz="2400" i="1" dirty="0"/>
              <a:t>h. Podemos dizer que V é uma função de r e de h, e escrevemos </a:t>
            </a:r>
            <a:r>
              <a:rPr lang="pt-BR" sz="2400" i="1" dirty="0">
                <a:solidFill>
                  <a:srgbClr val="FF0000"/>
                </a:solidFill>
              </a:rPr>
              <a:t>V(r, h)= </a:t>
            </a:r>
            <a:r>
              <a:rPr lang="el-GR" sz="2400" i="1" dirty="0">
                <a:solidFill>
                  <a:srgbClr val="FF0000"/>
                </a:solidFill>
              </a:rPr>
              <a:t>π</a:t>
            </a:r>
            <a:r>
              <a:rPr lang="pt-BR" sz="2400" i="1" dirty="0">
                <a:solidFill>
                  <a:srgbClr val="FF0000"/>
                </a:solidFill>
              </a:rPr>
              <a:t>r</a:t>
            </a:r>
            <a:r>
              <a:rPr lang="pt-BR" sz="2400" i="1" baseline="30000" dirty="0">
                <a:solidFill>
                  <a:srgbClr val="FF0000"/>
                </a:solidFill>
              </a:rPr>
              <a:t>2</a:t>
            </a:r>
            <a:r>
              <a:rPr lang="pt-BR" sz="2400" i="1" dirty="0">
                <a:solidFill>
                  <a:srgbClr val="FF0000"/>
                </a:solidFill>
              </a:rPr>
              <a:t>h</a:t>
            </a:r>
            <a:r>
              <a:rPr lang="pt-BR" sz="2400" i="1" dirty="0"/>
              <a:t>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/>
              <a:t>1.Funções de </a:t>
            </a:r>
            <a:r>
              <a:rPr lang="pt-BR" b="1" dirty="0">
                <a:solidFill>
                  <a:srgbClr val="FF0000"/>
                </a:solidFill>
              </a:rPr>
              <a:t>duas</a:t>
            </a:r>
            <a:r>
              <a:rPr lang="pt-BR" b="1" dirty="0"/>
              <a:t> Variáveis 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340769"/>
            <a:ext cx="1123324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Resultado de imagem para conce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0" y="2469198"/>
            <a:ext cx="1224136" cy="125678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231904" y="4417359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Frequentemente escrevemos </a:t>
            </a:r>
            <a:r>
              <a:rPr lang="pt-BR" sz="2400" i="1" dirty="0"/>
              <a:t>z=f(x, y) para tornar explícitos os valores tomados por f </a:t>
            </a:r>
            <a:r>
              <a:rPr lang="pt-BR" sz="2400" dirty="0"/>
              <a:t>em um ponto genérico (</a:t>
            </a:r>
            <a:r>
              <a:rPr lang="pt-BR" sz="2400" i="1" dirty="0"/>
              <a:t>x, y). As variáveis x e y são </a:t>
            </a:r>
            <a:r>
              <a:rPr lang="pt-BR" sz="2400" b="1" i="1" dirty="0"/>
              <a:t>variáveis independentes e z é a variável </a:t>
            </a:r>
            <a:r>
              <a:rPr lang="pt-BR" sz="2400" b="1" dirty="0"/>
              <a:t>dependente.</a:t>
            </a:r>
            <a:endParaRPr lang="pt-BR" sz="24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24" y="3063389"/>
            <a:ext cx="4074819" cy="323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24417CA-F463-4DFA-A0C8-3B2DF04C023B}"/>
                  </a:ext>
                </a:extLst>
              </p:cNvPr>
              <p:cNvSpPr txBox="1"/>
              <p:nvPr/>
            </p:nvSpPr>
            <p:spPr>
              <a:xfrm>
                <a:off x="5907759" y="3394551"/>
                <a:ext cx="31606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⊂ </a:t>
                </a:r>
                <a:r>
                  <a:rPr lang="en-US" sz="320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R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2 </a:t>
                </a:r>
                <a:r>
                  <a:rPr lang="en-US" sz="320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-&gt;R (R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3</a:t>
                </a:r>
                <a:r>
                  <a:rPr lang="en-US" sz="320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24417CA-F463-4DFA-A0C8-3B2DF04C0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9" y="3394551"/>
                <a:ext cx="3160673" cy="492443"/>
              </a:xfrm>
              <a:prstGeom prst="rect">
                <a:avLst/>
              </a:prstGeom>
              <a:blipFill>
                <a:blip r:embed="rId5"/>
                <a:stretch>
                  <a:fillRect l="-193" t="-32099" r="-7322" b="-4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0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3352" y="899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EXEMPLO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423592" y="4509120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8" y="956252"/>
            <a:ext cx="11234831" cy="196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2746614"/>
            <a:ext cx="7344816" cy="410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378152" y="4475930"/>
            <a:ext cx="6758408" cy="365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6200000">
            <a:off x="4633528" y="4891472"/>
            <a:ext cx="35010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35528" y="1048306"/>
            <a:ext cx="154715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Exemplo 1: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4E90D79-581E-4670-8014-BEC807603EF3}"/>
              </a:ext>
            </a:extLst>
          </p:cNvPr>
          <p:cNvSpPr/>
          <p:nvPr/>
        </p:nvSpPr>
        <p:spPr>
          <a:xfrm>
            <a:off x="327311" y="3731426"/>
            <a:ext cx="3503713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>
                <a:latin typeface="+mj-lt"/>
              </a:rPr>
              <a:t>Por exemplo, a tabela mostra que, se a temperatura é -10 ºC e a velocidade do vento, 15 km/h, então subjetivamente parecerá tão frio quanto uma temperatura de cerca de -17 ºC </a:t>
            </a:r>
            <a:r>
              <a:rPr lang="en-US" dirty="0" err="1">
                <a:latin typeface="+mj-lt"/>
              </a:rPr>
              <a:t>sem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vento</a:t>
            </a:r>
            <a:r>
              <a:rPr lang="en-US" dirty="0">
                <a:latin typeface="Times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2851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00378 0.22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567BF0-8C3B-6D6A-48CA-8D86275A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C60399-F88C-C8B4-7125-7CC00475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764704"/>
            <a:ext cx="5796892" cy="48854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12FAF58-3F4E-6B1F-22A7-C17E41968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1858138"/>
            <a:ext cx="4833071" cy="269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645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7368" y="3025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1. Funções de duas Variáveis 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51384" y="1388778"/>
            <a:ext cx="4404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Exemplo Determine o domínio de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37" y="2070131"/>
            <a:ext cx="3601698" cy="6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0" y="4154772"/>
            <a:ext cx="27717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496" y="3429000"/>
            <a:ext cx="5543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07368" y="2852936"/>
            <a:ext cx="97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Solução:</a:t>
            </a:r>
          </a:p>
        </p:txBody>
      </p:sp>
    </p:spTree>
    <p:extLst>
      <p:ext uri="{BB962C8B-B14F-4D97-AF65-F5344CB8AC3E}">
        <p14:creationId xmlns:p14="http://schemas.microsoft.com/office/powerpoint/2010/main" val="32481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tângulo 30725">
            <a:extLst>
              <a:ext uri="{FF2B5EF4-FFF2-40B4-BE49-F238E27FC236}">
                <a16:creationId xmlns:a16="http://schemas.microsoft.com/office/drawing/2014/main" id="{8B90A697-9649-4E11-83B3-E1CBBD305CF7}"/>
              </a:ext>
            </a:extLst>
          </p:cNvPr>
          <p:cNvSpPr/>
          <p:nvPr/>
        </p:nvSpPr>
        <p:spPr>
          <a:xfrm>
            <a:off x="8125270" y="3358353"/>
            <a:ext cx="1837514" cy="292548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D01E9075-9A6B-4547-A58C-4E0517924A1D}"/>
              </a:ext>
            </a:extLst>
          </p:cNvPr>
          <p:cNvSpPr/>
          <p:nvPr/>
        </p:nvSpPr>
        <p:spPr>
          <a:xfrm flipH="1" flipV="1">
            <a:off x="5677560" y="3384097"/>
            <a:ext cx="2470668" cy="2893316"/>
          </a:xfrm>
          <a:prstGeom prst="rtTriangle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7368" y="1546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1. Funções de duas Variáveis 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8000" y="1335612"/>
            <a:ext cx="10729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Exemplo : Para cada uma das seguintes funções, calcule </a:t>
            </a:r>
            <a:r>
              <a:rPr lang="pt-BR" sz="2400" i="1" dirty="0"/>
              <a:t>f (3, 2) e encontre o domínio</a:t>
            </a:r>
            <a:endParaRPr lang="pt-BR" sz="24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2015992"/>
            <a:ext cx="6762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4EFD320-7F0F-47EA-85FA-942E5405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30" y="2803074"/>
            <a:ext cx="2522368" cy="6858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8B29BCD-97B0-40BD-9AE7-D776520AFD56}"/>
              </a:ext>
            </a:extLst>
          </p:cNvPr>
          <p:cNvSpPr/>
          <p:nvPr/>
        </p:nvSpPr>
        <p:spPr>
          <a:xfrm>
            <a:off x="119336" y="2989021"/>
            <a:ext cx="121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Solução a):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1D04AE-F76A-48CA-B186-D21E15AC4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776103"/>
            <a:ext cx="3151752" cy="418925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18A283D-37E9-4D4E-AE2D-202DE34D632E}"/>
              </a:ext>
            </a:extLst>
          </p:cNvPr>
          <p:cNvCxnSpPr>
            <a:cxnSpLocks/>
          </p:cNvCxnSpPr>
          <p:nvPr/>
        </p:nvCxnSpPr>
        <p:spPr>
          <a:xfrm flipV="1">
            <a:off x="7290592" y="3111051"/>
            <a:ext cx="52785" cy="31262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DD82CE1-CDA4-41F7-BE54-FA101DEC03B5}"/>
              </a:ext>
            </a:extLst>
          </p:cNvPr>
          <p:cNvCxnSpPr>
            <a:cxnSpLocks/>
          </p:cNvCxnSpPr>
          <p:nvPr/>
        </p:nvCxnSpPr>
        <p:spPr>
          <a:xfrm>
            <a:off x="5303912" y="4646089"/>
            <a:ext cx="4561856" cy="561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C5B354C0-A09B-42FB-B32D-A55680CF0E2B}"/>
              </a:ext>
            </a:extLst>
          </p:cNvPr>
          <p:cNvSpPr/>
          <p:nvPr/>
        </p:nvSpPr>
        <p:spPr>
          <a:xfrm>
            <a:off x="4439816" y="2015992"/>
            <a:ext cx="3456384" cy="787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BD549A-F992-4C0A-8818-64C7341DC1D7}"/>
              </a:ext>
            </a:extLst>
          </p:cNvPr>
          <p:cNvSpPr/>
          <p:nvPr/>
        </p:nvSpPr>
        <p:spPr>
          <a:xfrm>
            <a:off x="7298976" y="2780615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y</a:t>
            </a:r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AD72DD3-5744-48C9-8F4B-BB49DB103AF9}"/>
              </a:ext>
            </a:extLst>
          </p:cNvPr>
          <p:cNvSpPr/>
          <p:nvPr/>
        </p:nvSpPr>
        <p:spPr>
          <a:xfrm>
            <a:off x="10015569" y="4461423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x</a:t>
            </a:r>
            <a:endParaRPr lang="en-US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002481C-7DF5-4EEB-91F4-F7149D2ABC1F}"/>
              </a:ext>
            </a:extLst>
          </p:cNvPr>
          <p:cNvCxnSpPr>
            <a:cxnSpLocks/>
          </p:cNvCxnSpPr>
          <p:nvPr/>
        </p:nvCxnSpPr>
        <p:spPr>
          <a:xfrm>
            <a:off x="5303912" y="2965281"/>
            <a:ext cx="2916324" cy="3449577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58EC7C7-0EA7-4B7F-8968-CA26FC2B4D77}"/>
              </a:ext>
            </a:extLst>
          </p:cNvPr>
          <p:cNvCxnSpPr>
            <a:cxnSpLocks/>
          </p:cNvCxnSpPr>
          <p:nvPr/>
        </p:nvCxnSpPr>
        <p:spPr>
          <a:xfrm flipH="1">
            <a:off x="8125270" y="2803074"/>
            <a:ext cx="8384" cy="3650262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D8B9F063-403D-4AA2-A203-55B1BD272D0F}"/>
              </a:ext>
            </a:extLst>
          </p:cNvPr>
          <p:cNvSpPr/>
          <p:nvPr/>
        </p:nvSpPr>
        <p:spPr>
          <a:xfrm>
            <a:off x="7889984" y="6322316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x=1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AFCB1BD-44D8-4C10-BAA3-331B2F84AAFC}"/>
              </a:ext>
            </a:extLst>
          </p:cNvPr>
          <p:cNvSpPr/>
          <p:nvPr/>
        </p:nvSpPr>
        <p:spPr>
          <a:xfrm>
            <a:off x="8112224" y="46129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87EBF70-3FFA-4A87-ABF6-74FD9258AC9E}"/>
              </a:ext>
            </a:extLst>
          </p:cNvPr>
          <p:cNvSpPr/>
          <p:nvPr/>
        </p:nvSpPr>
        <p:spPr>
          <a:xfrm>
            <a:off x="6971159" y="528512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-1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77D173B-AD90-43F3-87A9-445C46C0F550}"/>
              </a:ext>
            </a:extLst>
          </p:cNvPr>
          <p:cNvSpPr/>
          <p:nvPr/>
        </p:nvSpPr>
        <p:spPr>
          <a:xfrm>
            <a:off x="6466256" y="461809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-1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CFE1114-FCE9-4F43-8CA0-444120A265D0}"/>
              </a:ext>
            </a:extLst>
          </p:cNvPr>
          <p:cNvSpPr/>
          <p:nvPr/>
        </p:nvSpPr>
        <p:spPr>
          <a:xfrm>
            <a:off x="4954303" y="2627342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y =-1-x</a:t>
            </a:r>
          </a:p>
        </p:txBody>
      </p:sp>
    </p:spTree>
    <p:extLst>
      <p:ext uri="{BB962C8B-B14F-4D97-AF65-F5344CB8AC3E}">
        <p14:creationId xmlns:p14="http://schemas.microsoft.com/office/powerpoint/2010/main" val="32481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24" grpId="0" animBg="1"/>
      <p:bldP spid="10" grpId="0"/>
      <p:bldP spid="15" grpId="0"/>
      <p:bldP spid="20" grpId="0"/>
      <p:bldP spid="26" grpId="0"/>
      <p:bldP spid="27" grpId="0"/>
      <p:bldP spid="28" grpId="0"/>
      <p:bldP spid="29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7368" y="1546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1. Funções de duas Variáveis 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8000" y="1335612"/>
            <a:ext cx="10729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Exemplo : Para cada uma das seguintes funções, calcule </a:t>
            </a:r>
            <a:r>
              <a:rPr lang="pt-BR" sz="2400" i="1" dirty="0"/>
              <a:t>f (3, 2) e encontre o domínio</a:t>
            </a:r>
            <a:endParaRPr lang="pt-BR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356" y="2708920"/>
            <a:ext cx="49031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DD4A31-6F25-49FB-8E45-5B18632C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072513"/>
            <a:ext cx="2736304" cy="4758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3ED735-3C0E-460E-9658-54D8085FE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823319"/>
            <a:ext cx="301325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2. Gráficos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5B15-E569-4A35-B648-EA22326DF517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521" y="2824018"/>
            <a:ext cx="35242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225587"/>
            <a:ext cx="10332640" cy="10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192152" y="2999483"/>
            <a:ext cx="6552728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/>
              <a:t>Assim como o gráfico de uma função </a:t>
            </a:r>
            <a:r>
              <a:rPr lang="pt-BR" sz="2800" i="1" dirty="0"/>
              <a:t>f de uma única variável é uma curva C com equação y=  f (x), o gráfico de uma função f com duas variáveis é uma </a:t>
            </a:r>
            <a:r>
              <a:rPr lang="pt-BR" sz="2800" b="1" i="1" dirty="0">
                <a:solidFill>
                  <a:srgbClr val="FF0000"/>
                </a:solidFill>
              </a:rPr>
              <a:t>superfície S</a:t>
            </a:r>
            <a:r>
              <a:rPr lang="pt-BR" sz="2800" i="1" dirty="0"/>
              <a:t> com equação z=  f (x, y). Podemos visualizar o gráfico S de f como estando diretamente acima ou abaixo </a:t>
            </a:r>
            <a:r>
              <a:rPr lang="pt-BR" sz="2800" dirty="0"/>
              <a:t>de seu domínio </a:t>
            </a:r>
            <a:r>
              <a:rPr lang="pt-BR" sz="2800" i="1" dirty="0"/>
              <a:t>D no plano </a:t>
            </a:r>
            <a:r>
              <a:rPr lang="pt-BR" sz="2800" i="1" dirty="0" err="1"/>
              <a:t>xy</a:t>
            </a:r>
            <a:r>
              <a:rPr lang="pt-BR" sz="2800" i="1" dirty="0"/>
              <a:t> </a:t>
            </a:r>
            <a:r>
              <a:rPr lang="pt-BR" i="1" dirty="0"/>
              <a:t>.</a:t>
            </a:r>
            <a:endParaRPr lang="pt-B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957" y="2190745"/>
            <a:ext cx="724675" cy="6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D9B7431-3F42-4CA9-8F89-3A2AF4B66FB0}"/>
                  </a:ext>
                </a:extLst>
              </p:cNvPr>
              <p:cNvSpPr txBox="1"/>
              <p:nvPr/>
            </p:nvSpPr>
            <p:spPr>
              <a:xfrm>
                <a:off x="1519806" y="5863908"/>
                <a:ext cx="22036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⊂ </a:t>
                </a:r>
                <a:r>
                  <a:rPr lang="en-US" sz="320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R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2 </a:t>
                </a:r>
                <a:r>
                  <a:rPr lang="en-US" sz="320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-&gt;R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D9B7431-3F42-4CA9-8F89-3A2AF4B66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806" y="5863908"/>
                <a:ext cx="2203680" cy="492443"/>
              </a:xfrm>
              <a:prstGeom prst="rect">
                <a:avLst/>
              </a:prstGeom>
              <a:blipFill>
                <a:blip r:embed="rId5"/>
                <a:stretch>
                  <a:fillRect l="-276" t="-32099" r="-10773" b="-4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111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4841</TotalTime>
  <Words>564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SimHei</vt:lpstr>
      <vt:lpstr>Aharoni</vt:lpstr>
      <vt:lpstr>Arial</vt:lpstr>
      <vt:lpstr>Arial Black</vt:lpstr>
      <vt:lpstr>Calibri</vt:lpstr>
      <vt:lpstr>Cambria Math</vt:lpstr>
      <vt:lpstr>Freestyle Script</vt:lpstr>
      <vt:lpstr>Times-Roman</vt:lpstr>
      <vt:lpstr>Tema do Office</vt:lpstr>
      <vt:lpstr>Apresentação do PowerPoint</vt:lpstr>
      <vt:lpstr>Apresentação do PowerPoint</vt:lpstr>
      <vt:lpstr>1.Funções de duas Variáveis </vt:lpstr>
      <vt:lpstr>EXEMPLO</vt:lpstr>
      <vt:lpstr>Apresentação do PowerPoint</vt:lpstr>
      <vt:lpstr>1. Funções de duas Variáveis </vt:lpstr>
      <vt:lpstr>1. Funções de duas Variáveis </vt:lpstr>
      <vt:lpstr>1. Funções de duas Variáveis </vt:lpstr>
      <vt:lpstr>2. Gráficos</vt:lpstr>
      <vt:lpstr>2. Gráficos</vt:lpstr>
      <vt:lpstr>2. Gráficos</vt:lpstr>
      <vt:lpstr>2. Gráficos</vt:lpstr>
      <vt:lpstr>Sugestão de Exercícios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FORMIGA</dc:creator>
  <cp:lastModifiedBy>jkformiga FORMIGA</cp:lastModifiedBy>
  <cp:revision>123</cp:revision>
  <dcterms:created xsi:type="dcterms:W3CDTF">2016-04-11T19:58:03Z</dcterms:created>
  <dcterms:modified xsi:type="dcterms:W3CDTF">2025-04-14T12:36:32Z</dcterms:modified>
</cp:coreProperties>
</file>