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0"/>
  </p:notesMasterIdLst>
  <p:sldIdLst>
    <p:sldId id="257" r:id="rId2"/>
    <p:sldId id="456" r:id="rId3"/>
    <p:sldId id="543" r:id="rId4"/>
    <p:sldId id="552" r:id="rId5"/>
    <p:sldId id="559" r:id="rId6"/>
    <p:sldId id="560" r:id="rId7"/>
    <p:sldId id="558" r:id="rId8"/>
    <p:sldId id="55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kformiga FORMIGA" initials="jF" lastIdx="2" clrIdx="0">
    <p:extLst>
      <p:ext uri="{19B8F6BF-5375-455C-9EA6-DF929625EA0E}">
        <p15:presenceInfo xmlns:p15="http://schemas.microsoft.com/office/powerpoint/2012/main" userId="191ab2513ddd3d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0D7"/>
    <a:srgbClr val="B3C6E7"/>
    <a:srgbClr val="D2D6E4"/>
    <a:srgbClr val="C3C8DB"/>
    <a:srgbClr val="CDD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8:38:56.25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EAFAC-5EEB-4C59-ACCC-7060463D5CB1}" type="datetimeFigureOut">
              <a:rPr lang="en-US" smtClean="0"/>
              <a:t>3/13/2021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4BFD9-8F00-40E2-9C2D-5B06B9B07B7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7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DE570-3AAE-4ABC-8C0E-6FD02820F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78CECC-DD3C-4D66-8191-ABC9A2F54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E186BB-E100-4901-B46C-3D79B48C0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1F-D89C-4E3D-81DA-878060E15759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3C41BB-59C0-4B9B-A32C-18C80A53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B6A0DA-1D86-4A39-B193-748C0527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1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A98995-0FCC-426A-90A1-99D244A4C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F1535A4-E621-45D0-9124-A1C2AF478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C56814-31AA-4271-92FB-65A4D804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81DB0-4E2B-4780-86A4-F35E24E89609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451A73-7D29-4D0E-B9F3-56452C562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83E8C-5C9B-4378-9BBF-FAEA71AF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6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020BED-80A7-4D04-8DF8-146B83A17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338FC9-95FD-4371-8F79-70386EF33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F7A7CB-BC7B-4AAF-A654-9BD5A47AD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99CC-2FEA-4CE8-BFF4-F321FADBF29C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9A5204-AB87-4EF7-8380-3DD7D31C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3E28DE-C9CC-4FD4-B764-BB1B3091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A07A8-4671-406B-9925-2835DEBC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813546-3ADE-4D1C-80A0-79602D00D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15416A-B9C4-42AE-8C1F-0372FA89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9591-2602-4A01-B950-BAE14A08A639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66A2FE-C3B3-43B1-9A56-C24257F7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E0686A-A108-46FA-91C8-0170ABC1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4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79C9F-3505-4629-9713-3316C99B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FF314B-540B-4C29-8D86-5EAFB2E42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6DE7E-D468-44C3-ACE0-9B4D7C4F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601E4-3F66-4D25-987F-7A89704B7D75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7E2B99-2F02-4044-BDDC-3631D099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A61CCF-08DF-44A1-BA17-D80068C4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5F03D-DA0A-41D2-9BF2-BA281A9F0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8A2960-6A41-4C0E-ABC7-E2E0EDFB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FC5BEF-FEB8-4D7D-A41A-7911FD2E4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09A975-F019-4896-9B03-7ED2FE5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25FC-7CFD-4307-B7DB-19A6D4558372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A7A061-E4AE-491A-8916-DBA812AB1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2F0B20-51E4-48DA-8323-143C98B8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CDA1D-9823-4A57-9083-E4D5B9C6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29C2F2-B39C-4C32-B65A-1668B5DC3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3B76EF-BBA4-4662-94F1-83A664312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6BE8D61-B6E1-4932-B746-9C9C6F46F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65DC5F-46AE-4A21-AA11-7D621FA3F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36384D4-6F3B-49B0-84B2-B2FDC12B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A9853-5F23-45C2-ADB7-BE489A64D4EF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AF0781A-234D-46F5-919F-3788BA01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114B80F-1E01-4B77-B2A0-BC01F2C3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9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76BC4-1830-461D-912E-91EAB48F6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C0CA97-8259-476E-A690-BE224E47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18D1-8C71-41C0-A52E-89B302FC9F94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B25FDC-F1BB-4EA7-94B1-A6594670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9C8594E-7895-431E-8F29-86597806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4BB6-9D51-4460-9275-E2DE9162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F0986-CF6B-43F7-8F0E-73E3F8C18834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A8F6B9A-4A54-4CD4-A101-1CEBD1D0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39AE49-6E15-4C49-9A3E-064036D9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8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AC9B5-3BC7-4FC6-BB8D-CE3EEDB4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788755-8366-49FB-A8C6-E3E406795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9A46A8-888D-4E56-B58A-88AD95789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152C006-E1E8-435B-829B-474AEAE1C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61A0F-D77F-4759-A55D-6340DD8EA911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52474F-3DD6-49F0-8FA8-BBC9E13D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75A4C4-F789-4D20-87C8-44499ED9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0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807E3-339D-4597-A30E-72AA8E4D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8567F4-9A2F-43B7-A64C-3D671C9B7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EFAE74-81FC-49B6-83BA-6DD408DE7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311742-BDA6-4FED-AF68-7C94A62D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4310-15AB-4547-8CC7-CF06978C177C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F6A48E-0637-408B-A30B-FDA2309F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CE45BD-2AA9-4550-9B25-3C069F35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0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FA9AB3B-47FC-416D-A040-E58F5E3F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F9FC6A-B9EA-4E59-A7F4-A181EA415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E5C67B-FE57-459B-A0B4-714A601823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EFAF6-3D2C-4096-A292-145F7F528F12}" type="datetime1">
              <a:rPr lang="en-US" smtClean="0"/>
              <a:t>3/13/2021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955E96-AE84-4DFA-9E85-0D6E456DF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3E01BC-4390-48B0-B02B-5DDB902AB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E09CD-34AE-46B5-97A7-69F39A3EDF7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7" Type="http://schemas.openxmlformats.org/officeDocument/2006/relationships/image" Target="../media/image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emf"/><Relationship Id="rId3" Type="http://schemas.openxmlformats.org/officeDocument/2006/relationships/image" Target="../media/image7.png"/><Relationship Id="rId21" Type="http://schemas.openxmlformats.org/officeDocument/2006/relationships/image" Target="../media/image20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6.gif"/><Relationship Id="rId16" Type="http://schemas.openxmlformats.org/officeDocument/2006/relationships/image" Target="../media/image15.png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.gif"/><Relationship Id="rId5" Type="http://schemas.openxmlformats.org/officeDocument/2006/relationships/customXml" Target="../ink/ink1.xml"/><Relationship Id="rId15" Type="http://schemas.openxmlformats.org/officeDocument/2006/relationships/image" Target="../media/image14.emf"/><Relationship Id="rId10" Type="http://schemas.openxmlformats.org/officeDocument/2006/relationships/image" Target="../media/image9.gif"/><Relationship Id="rId19" Type="http://schemas.openxmlformats.org/officeDocument/2006/relationships/image" Target="../media/image18.emf"/><Relationship Id="rId4" Type="http://schemas.openxmlformats.org/officeDocument/2006/relationships/image" Target="../media/image8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8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8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image" Target="../media/image7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gif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image" Target="../media/image11.png"/><Relationship Id="rId9" Type="http://schemas.openxmlformats.org/officeDocument/2006/relationships/image" Target="../media/image36.gif"/><Relationship Id="rId1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image" Target="../media/image26.gif"/><Relationship Id="rId12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0.png"/><Relationship Id="rId5" Type="http://schemas.openxmlformats.org/officeDocument/2006/relationships/image" Target="../media/image32.gif"/><Relationship Id="rId10" Type="http://schemas.openxmlformats.org/officeDocument/2006/relationships/image" Target="../media/image49.gif"/><Relationship Id="rId4" Type="http://schemas.openxmlformats.org/officeDocument/2006/relationships/image" Target="../media/image8.jpe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emf"/><Relationship Id="rId3" Type="http://schemas.openxmlformats.org/officeDocument/2006/relationships/image" Target="../media/image8.jpe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64.png"/><Relationship Id="rId2" Type="http://schemas.openxmlformats.org/officeDocument/2006/relationships/image" Target="../media/image7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gif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18" Type="http://schemas.openxmlformats.org/officeDocument/2006/relationships/image" Target="../media/image73.png"/><Relationship Id="rId3" Type="http://schemas.openxmlformats.org/officeDocument/2006/relationships/image" Target="../media/image8.jpeg"/><Relationship Id="rId21" Type="http://schemas.openxmlformats.org/officeDocument/2006/relationships/image" Target="../media/image76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image" Target="../media/image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11" Type="http://schemas.openxmlformats.org/officeDocument/2006/relationships/image" Target="../media/image47.png"/><Relationship Id="rId24" Type="http://schemas.openxmlformats.org/officeDocument/2006/relationships/image" Target="../media/image79.png"/><Relationship Id="rId5" Type="http://schemas.openxmlformats.org/officeDocument/2006/relationships/image" Target="../media/image26.gif"/><Relationship Id="rId15" Type="http://schemas.openxmlformats.org/officeDocument/2006/relationships/image" Target="../media/image36.gif"/><Relationship Id="rId23" Type="http://schemas.openxmlformats.org/officeDocument/2006/relationships/image" Target="../media/image78.png"/><Relationship Id="rId10" Type="http://schemas.openxmlformats.org/officeDocument/2006/relationships/image" Target="../media/image68.png"/><Relationship Id="rId19" Type="http://schemas.openxmlformats.org/officeDocument/2006/relationships/image" Target="../media/image74.png"/><Relationship Id="rId4" Type="http://schemas.openxmlformats.org/officeDocument/2006/relationships/image" Target="../media/image32.gif"/><Relationship Id="rId9" Type="http://schemas.openxmlformats.org/officeDocument/2006/relationships/image" Target="../media/image11.png"/><Relationship Id="rId14" Type="http://schemas.openxmlformats.org/officeDocument/2006/relationships/image" Target="../media/image56.png"/><Relationship Id="rId22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emf"/><Relationship Id="rId18" Type="http://schemas.openxmlformats.org/officeDocument/2006/relationships/image" Target="../media/image91.emf"/><Relationship Id="rId3" Type="http://schemas.openxmlformats.org/officeDocument/2006/relationships/image" Target="../media/image8.jpeg"/><Relationship Id="rId7" Type="http://schemas.openxmlformats.org/officeDocument/2006/relationships/image" Target="../media/image83.png"/><Relationship Id="rId12" Type="http://schemas.openxmlformats.org/officeDocument/2006/relationships/image" Target="../media/image86.gif"/><Relationship Id="rId17" Type="http://schemas.openxmlformats.org/officeDocument/2006/relationships/image" Target="../media/image90.png"/><Relationship Id="rId2" Type="http://schemas.openxmlformats.org/officeDocument/2006/relationships/image" Target="../media/image7.png"/><Relationship Id="rId16" Type="http://schemas.openxmlformats.org/officeDocument/2006/relationships/image" Target="../media/image89.png"/><Relationship Id="rId20" Type="http://schemas.openxmlformats.org/officeDocument/2006/relationships/image" Target="../media/image9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64.png"/><Relationship Id="rId5" Type="http://schemas.openxmlformats.org/officeDocument/2006/relationships/image" Target="../media/image82.png"/><Relationship Id="rId15" Type="http://schemas.openxmlformats.org/officeDocument/2006/relationships/image" Target="../media/image88.emf"/><Relationship Id="rId10" Type="http://schemas.openxmlformats.org/officeDocument/2006/relationships/image" Target="../media/image11.png"/><Relationship Id="rId19" Type="http://schemas.openxmlformats.org/officeDocument/2006/relationships/image" Target="../media/image92.gif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Άκρη δεν έχει ο ουρανός για άστρα που τρεμοσβήνουν λαμπυρίζοντας ... Τα  πεφταστέρια του Αυγούστου βαπτίζονται ξαν… em 2020 | Estrela gif, Estrelas  cadentes, Cenário anime">
            <a:extLst>
              <a:ext uri="{FF2B5EF4-FFF2-40B4-BE49-F238E27FC236}">
                <a16:creationId xmlns:a16="http://schemas.microsoft.com/office/drawing/2014/main" id="{BF38F7B2-B859-45F5-B1C4-4FCB4F320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31326" y="3343565"/>
            <a:ext cx="8779610" cy="1261202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Séries de Taylor e  </a:t>
            </a:r>
            <a:r>
              <a:rPr lang="pt-BR" dirty="0" err="1">
                <a:solidFill>
                  <a:schemeClr val="bg1"/>
                </a:solidFill>
              </a:rPr>
              <a:t>Maclaurin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sz="4000" dirty="0">
                <a:solidFill>
                  <a:schemeClr val="bg1"/>
                </a:solidFill>
              </a:rPr>
              <a:t>Representando funções</a:t>
            </a:r>
            <a:endParaRPr lang="pt-BR" sz="4000" b="1" dirty="0">
              <a:solidFill>
                <a:srgbClr val="FFFF0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75919CA-0A10-45AB-9248-C3BAC05630DE}"/>
              </a:ext>
            </a:extLst>
          </p:cNvPr>
          <p:cNvSpPr/>
          <p:nvPr/>
        </p:nvSpPr>
        <p:spPr>
          <a:xfrm>
            <a:off x="10632504" y="6292310"/>
            <a:ext cx="143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V24/08/2020</a:t>
            </a:r>
            <a:endParaRPr lang="en-US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EA8CC55-8D74-4B69-ABBD-F0C38EFD2CF0}"/>
              </a:ext>
            </a:extLst>
          </p:cNvPr>
          <p:cNvGrpSpPr/>
          <p:nvPr/>
        </p:nvGrpSpPr>
        <p:grpSpPr>
          <a:xfrm>
            <a:off x="200861" y="188233"/>
            <a:ext cx="7420633" cy="1655533"/>
            <a:chOff x="-2643558" y="-4324455"/>
            <a:chExt cx="8947494" cy="23478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tângulo: Cantos Arredondados 18">
                  <a:extLst>
                    <a:ext uri="{FF2B5EF4-FFF2-40B4-BE49-F238E27FC236}">
                      <a16:creationId xmlns:a16="http://schemas.microsoft.com/office/drawing/2014/main" id="{20CED9AF-ECDE-44DA-9252-1271F5C7E0C5}"/>
                    </a:ext>
                  </a:extLst>
                </p:cNvPr>
                <p:cNvSpPr/>
                <p:nvPr/>
              </p:nvSpPr>
              <p:spPr>
                <a:xfrm>
                  <a:off x="-2643558" y="-4324455"/>
                  <a:ext cx="4101174" cy="2347823"/>
                </a:xfrm>
                <a:prstGeom prst="roundRect">
                  <a:avLst/>
                </a:prstGeom>
                <a:solidFill>
                  <a:srgbClr val="7030A0">
                    <a:alpha val="46000"/>
                  </a:srgb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880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8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  <m:r>
                          <a:rPr lang="pt-BR" sz="8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l-GR" sz="8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oMath>
                    </m:oMathPara>
                  </a14:m>
                  <a:endParaRPr lang="en-US" sz="8000" b="1" dirty="0"/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𝛆</m:t>
                      </m:r>
                    </m:oMath>
                  </a14:m>
                  <a:r>
                    <a:rPr lang="en-US" sz="2400" b="1" dirty="0">
                      <a:solidFill>
                        <a:srgbClr val="FF0000"/>
                      </a:solidFill>
                      <a:latin typeface="Arial Black" panose="020B0A04020102020204" pitchFamily="34" charset="0"/>
                    </a:rPr>
                    <a:t> </a:t>
                  </a:r>
                  <a:r>
                    <a:rPr lang="en-US" sz="2400" b="1" dirty="0">
                      <a:latin typeface="Arial Black" panose="020B0A04020102020204" pitchFamily="34" charset="0"/>
                    </a:rPr>
                    <a:t>- learning</a:t>
                  </a:r>
                </a:p>
                <a:p>
                  <a:pPr algn="ctr"/>
                  <a:endParaRPr lang="en-US" sz="8800" dirty="0"/>
                </a:p>
              </p:txBody>
            </p:sp>
          </mc:Choice>
          <mc:Fallback xmlns="">
            <p:sp>
              <p:nvSpPr>
                <p:cNvPr id="19" name="Retângulo: Cantos Arredondados 18">
                  <a:extLst>
                    <a:ext uri="{FF2B5EF4-FFF2-40B4-BE49-F238E27FC236}">
                      <a16:creationId xmlns:a16="http://schemas.microsoft.com/office/drawing/2014/main" id="{20CED9AF-ECDE-44DA-9252-1271F5C7E0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643558" y="-4324455"/>
                  <a:ext cx="4101174" cy="2347823"/>
                </a:xfrm>
                <a:prstGeom prst="roundRect">
                  <a:avLst/>
                </a:prstGeom>
                <a:blipFill>
                  <a:blip r:embed="rId4"/>
                  <a:stretch>
                    <a:fillRect b="-93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47931E1D-9EEF-4411-A263-3A1886B51FAF}"/>
                    </a:ext>
                  </a:extLst>
                </p:cNvPr>
                <p:cNvSpPr txBox="1"/>
                <p:nvPr/>
              </p:nvSpPr>
              <p:spPr>
                <a:xfrm>
                  <a:off x="1457616" y="-3870735"/>
                  <a:ext cx="4846320" cy="1440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3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𝜮</m:t>
                      </m:r>
                    </m:oMath>
                  </a14:m>
                  <a:r>
                    <a:rPr lang="pt-BR" sz="3000" dirty="0" err="1">
                      <a:solidFill>
                        <a:srgbClr val="FFFF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studando</a:t>
                  </a:r>
                  <a:r>
                    <a:rPr lang="pt-BR" sz="3000" dirty="0">
                      <a:solidFill>
                        <a:srgbClr val="FFFF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a14:m>
                  <a:r>
                    <a:rPr lang="pt-BR" sz="3000" dirty="0">
                      <a:solidFill>
                        <a:srgbClr val="FFFF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m </a:t>
                  </a:r>
                  <a14:m>
                    <m:oMath xmlns:m="http://schemas.openxmlformats.org/officeDocument/2006/math">
                      <m:r>
                        <a:rPr lang="el-GR" sz="3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</m:oMath>
                  </a14:m>
                  <a:r>
                    <a:rPr lang="pt-BR" sz="3000" dirty="0">
                      <a:solidFill>
                        <a:srgbClr val="FFFF00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asa </a:t>
                  </a:r>
                  <a:r>
                    <a:rPr lang="pt-BR" sz="3000" b="1" dirty="0">
                      <a:solidFill>
                        <a:schemeClr val="bg1"/>
                      </a:solidFill>
                      <a:latin typeface="Freestyle Script" panose="030804020302050B0404" pitchFamily="66" charset="0"/>
                    </a:rPr>
                    <a:t>Prof. Jorge Formiga </a:t>
                  </a:r>
                  <a:endParaRPr lang="en-US" sz="3000" b="1" dirty="0">
                    <a:solidFill>
                      <a:schemeClr val="bg1"/>
                    </a:solidFill>
                    <a:latin typeface="Freestyle Script" panose="030804020302050B0404" pitchFamily="66" charset="0"/>
                  </a:endParaRPr>
                </a:p>
              </p:txBody>
            </p:sp>
          </mc:Choice>
          <mc:Fallback xmlns="">
            <p:sp>
              <p:nvSpPr>
                <p:cNvPr id="20" name="CaixaDeTexto 19">
                  <a:extLst>
                    <a:ext uri="{FF2B5EF4-FFF2-40B4-BE49-F238E27FC236}">
                      <a16:creationId xmlns:a16="http://schemas.microsoft.com/office/drawing/2014/main" id="{47931E1D-9EEF-4411-A263-3A1886B51F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7616" y="-3870735"/>
                  <a:ext cx="4846320" cy="1440382"/>
                </a:xfrm>
                <a:prstGeom prst="rect">
                  <a:avLst/>
                </a:prstGeom>
                <a:blipFill>
                  <a:blip r:embed="rId5"/>
                  <a:stretch>
                    <a:fillRect l="-3642" t="-6587" b="-173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10" descr="TUTORIAL] Como fazer uma Barra de Loading na Unity 5">
            <a:extLst>
              <a:ext uri="{FF2B5EF4-FFF2-40B4-BE49-F238E27FC236}">
                <a16:creationId xmlns:a16="http://schemas.microsoft.com/office/drawing/2014/main" id="{6F337C91-7D1A-4514-8C6E-2DD066EDFF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400" y="5360217"/>
            <a:ext cx="1274010" cy="13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ading Buffering GIF - Loading Buffering PleaseWait GIFs">
            <a:extLst>
              <a:ext uri="{FF2B5EF4-FFF2-40B4-BE49-F238E27FC236}">
                <a16:creationId xmlns:a16="http://schemas.microsoft.com/office/drawing/2014/main" id="{146E8734-2D2C-4CE5-8CDD-2B745E807D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867" y="5842336"/>
            <a:ext cx="1397239" cy="10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bell subscribe gif">
            <a:extLst>
              <a:ext uri="{FF2B5EF4-FFF2-40B4-BE49-F238E27FC236}">
                <a16:creationId xmlns:a16="http://schemas.microsoft.com/office/drawing/2014/main" id="{0AD452A8-162D-4096-A4DD-1CA28743CA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037" y="4682835"/>
            <a:ext cx="955963" cy="9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D57E164-B0FF-4914-829E-F73B168EA8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500" t="31885" r="32349" b="26364"/>
          <a:stretch/>
        </p:blipFill>
        <p:spPr>
          <a:xfrm>
            <a:off x="4821382" y="5095932"/>
            <a:ext cx="2059710" cy="15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7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deias vs. Motivação ~ LeNinja.com.br">
            <a:extLst>
              <a:ext uri="{FF2B5EF4-FFF2-40B4-BE49-F238E27FC236}">
                <a16:creationId xmlns:a16="http://schemas.microsoft.com/office/drawing/2014/main" id="{137714B4-690C-43F8-9812-B0D9AAEE45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874"/>
            <a:ext cx="2381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F043BD69-13A7-48A2-867F-E8F3C221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33E09CD-34AE-46B5-97A7-69F39A3EDF7B}" type="slidenum">
              <a:rPr lang="en-US" smtClean="0"/>
              <a:t>2</a:t>
            </a:fld>
            <a:endParaRPr lang="en-US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C6611EE-E7AB-4E7B-A39E-F28C973EAD92}"/>
              </a:ext>
            </a:extLst>
          </p:cNvPr>
          <p:cNvSpPr/>
          <p:nvPr/>
        </p:nvSpPr>
        <p:spPr>
          <a:xfrm>
            <a:off x="0" y="5434294"/>
            <a:ext cx="1856509" cy="1423706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247ABC45-717A-43FD-9D7F-C23EE8D8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9B82594F-1505-4819-9712-EDA40BD9A9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BA95DB92-79AC-487A-BE0A-FE50589BCA5F}"/>
                  </a:ext>
                </a:extLst>
              </p14:cNvPr>
              <p14:cNvContentPartPr/>
              <p14:nvPr/>
            </p14:nvContentPartPr>
            <p14:xfrm>
              <a:off x="2015258" y="2631078"/>
              <a:ext cx="360" cy="36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BA95DB92-79AC-487A-BE0A-FE50589BCA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06258" y="262207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ítulo 1">
            <a:extLst>
              <a:ext uri="{FF2B5EF4-FFF2-40B4-BE49-F238E27FC236}">
                <a16:creationId xmlns:a16="http://schemas.microsoft.com/office/drawing/2014/main" id="{E9A9EA81-D582-4E30-8880-D6C65AFF8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11" y="-189148"/>
            <a:ext cx="10598407" cy="114300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Motivação e importância?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E3B5D37-4A13-406C-BA6F-04A621E3B80C}"/>
              </a:ext>
            </a:extLst>
          </p:cNvPr>
          <p:cNvSpPr/>
          <p:nvPr/>
        </p:nvSpPr>
        <p:spPr>
          <a:xfrm rot="5400000">
            <a:off x="1397957" y="1323051"/>
            <a:ext cx="1661908" cy="556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C5F93D0-23F9-4DA5-881A-350883E6D9C1}"/>
              </a:ext>
            </a:extLst>
          </p:cNvPr>
          <p:cNvSpPr/>
          <p:nvPr/>
        </p:nvSpPr>
        <p:spPr>
          <a:xfrm>
            <a:off x="0" y="2233380"/>
            <a:ext cx="2507226" cy="272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1CDAA5B-5A83-4FFB-AF6F-6017E8C471DB}"/>
              </a:ext>
            </a:extLst>
          </p:cNvPr>
          <p:cNvSpPr/>
          <p:nvPr/>
        </p:nvSpPr>
        <p:spPr>
          <a:xfrm rot="5400000">
            <a:off x="-624007" y="1370541"/>
            <a:ext cx="1661908" cy="43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amos falar sobre: código do INEP | Blog SIPF">
            <a:extLst>
              <a:ext uri="{FF2B5EF4-FFF2-40B4-BE49-F238E27FC236}">
                <a16:creationId xmlns:a16="http://schemas.microsoft.com/office/drawing/2014/main" id="{95606031-E365-47C6-B8F2-37559B92D5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2" y="3868909"/>
            <a:ext cx="717215" cy="86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B21C34B-6050-4DEC-93CA-55D1DE80BB76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Excited Exclamation Point Sticker by Bath &amp; Body Works for iOS &amp; Android |  GIPHY">
            <a:extLst>
              <a:ext uri="{FF2B5EF4-FFF2-40B4-BE49-F238E27FC236}">
                <a16:creationId xmlns:a16="http://schemas.microsoft.com/office/drawing/2014/main" id="{A2B17B62-5EF0-4B68-8F66-0BAF38541B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3523">
            <a:off x="10179049" y="1521690"/>
            <a:ext cx="1075459" cy="107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sultado de imagem para integgoragção gif">
            <a:extLst>
              <a:ext uri="{FF2B5EF4-FFF2-40B4-BE49-F238E27FC236}">
                <a16:creationId xmlns:a16="http://schemas.microsoft.com/office/drawing/2014/main" id="{6AB59DFB-D9E9-4548-89E7-DBE43B5E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1124">
            <a:off x="3396675" y="5411354"/>
            <a:ext cx="1043709" cy="10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D91748A-0189-4D69-9BF4-51A3E330E9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8568" y="967221"/>
            <a:ext cx="6600825" cy="93345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A168560-3003-4195-838A-C076D058F5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1857" y="2087418"/>
            <a:ext cx="4139045" cy="306963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6725A73F-A138-4BA8-8A38-1229F84189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80782" y="2507324"/>
            <a:ext cx="2266782" cy="271703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D8CC5C0-867D-455F-ABB4-E2F90CC322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857" y="2565689"/>
            <a:ext cx="3829050" cy="28575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1C7354B9-97DC-47E2-A560-2058D531CA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9747" y="2948853"/>
            <a:ext cx="3686175" cy="29527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D5B48362-8C29-4EFF-BDD8-893066F5D9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4084" y="3434215"/>
            <a:ext cx="3539613" cy="285135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E5C88C88-DEF3-4A15-99BC-7FEB0CE6354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" r="8063" b="11938"/>
          <a:stretch/>
        </p:blipFill>
        <p:spPr>
          <a:xfrm>
            <a:off x="325061" y="3443451"/>
            <a:ext cx="506212" cy="251095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BDA51588-33B1-449A-B46A-E99F92B8EC0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6995" y="4125154"/>
            <a:ext cx="2674374" cy="344129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EAE68279-0CBF-4B01-9154-EDAF03AF81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09309" y="2905063"/>
            <a:ext cx="2373745" cy="1518865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D86EDBA3-27B1-4203-99CC-D18EB2B03059}"/>
              </a:ext>
            </a:extLst>
          </p:cNvPr>
          <p:cNvSpPr txBox="1"/>
          <p:nvPr/>
        </p:nvSpPr>
        <p:spPr>
          <a:xfrm>
            <a:off x="4427680" y="5556920"/>
            <a:ext cx="6717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u="none" strike="noStrike" baseline="0" dirty="0">
                <a:latin typeface="Times-Roman"/>
              </a:rPr>
              <a:t>Quais as funções que têm representações de séries de potências? </a:t>
            </a:r>
          </a:p>
          <a:p>
            <a:pPr algn="just"/>
            <a:r>
              <a:rPr lang="pt-BR" b="0" i="0" u="none" strike="noStrike" baseline="0" dirty="0">
                <a:latin typeface="Times-Roman"/>
              </a:rPr>
              <a:t>Como podemos achar tais representações?</a:t>
            </a:r>
            <a:endParaRPr lang="en-US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3276500-6F5A-4AC5-9AD2-0AB45588B9A6}"/>
              </a:ext>
            </a:extLst>
          </p:cNvPr>
          <p:cNvSpPr txBox="1"/>
          <p:nvPr/>
        </p:nvSpPr>
        <p:spPr>
          <a:xfrm>
            <a:off x="4080163" y="4867671"/>
            <a:ext cx="8111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u="none" strike="noStrike" baseline="0" dirty="0">
                <a:latin typeface="Times-Roman"/>
              </a:rPr>
              <a:t>Problemas mais</a:t>
            </a:r>
            <a:r>
              <a:rPr lang="pt-BR" b="0" i="0" u="none" strike="noStrike" dirty="0">
                <a:latin typeface="Times-Roman"/>
              </a:rPr>
              <a:t> gerais na</a:t>
            </a:r>
            <a:r>
              <a:rPr lang="pt-BR" b="0" i="0" u="none" strike="noStrike" baseline="0" dirty="0">
                <a:latin typeface="Times-Roman"/>
              </a:rPr>
              <a:t> representações de funções</a:t>
            </a:r>
            <a:r>
              <a:rPr lang="pt-BR" b="0" i="0" u="none" strike="noStrike" dirty="0">
                <a:latin typeface="Times-Roman"/>
              </a:rPr>
              <a:t> por séries de potência. </a:t>
            </a:r>
            <a:endParaRPr lang="pt-BR" b="0" i="0" u="none" strike="noStrike" baseline="0" dirty="0">
              <a:latin typeface="Times-Roman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44091CB-93F6-419F-9FBE-D4D4ACB87B4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67340" y="3434065"/>
            <a:ext cx="1523568" cy="4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7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EB773C-6D50-4DCD-BD48-53A854B6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4" y="-205145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 que é uma Série de Potência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D43F35E-3FBC-484D-8F14-BD09C0485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32" y="879042"/>
            <a:ext cx="5219700" cy="962025"/>
          </a:xfrm>
          <a:prstGeom prst="rect">
            <a:avLst/>
          </a:prstGeom>
        </p:spPr>
      </p:pic>
      <p:pic>
        <p:nvPicPr>
          <p:cNvPr id="23" name="Picture 2" descr="Resultado de imagem para integgoragção gif">
            <a:extLst>
              <a:ext uri="{FF2B5EF4-FFF2-40B4-BE49-F238E27FC236}">
                <a16:creationId xmlns:a16="http://schemas.microsoft.com/office/drawing/2014/main" id="{EBE4F777-67F6-4B06-81F4-1AE475CC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57" y="0"/>
            <a:ext cx="1043709" cy="10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E7973C-1C3A-4BE8-93A4-EDF992B4E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61" y="936625"/>
            <a:ext cx="5467350" cy="5143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41C0A93-A286-4712-860B-FA45CB0E8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02" y="1987983"/>
            <a:ext cx="8324850" cy="3143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F8C169C-DD73-4223-8E56-9AC14E8E9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251" y="2666711"/>
            <a:ext cx="4391025" cy="323850"/>
          </a:xfrm>
          <a:prstGeom prst="rect">
            <a:avLst/>
          </a:prstGeom>
        </p:spPr>
      </p:pic>
      <p:pic>
        <p:nvPicPr>
          <p:cNvPr id="28" name="Picture 4" descr="Resultado de imagem para seta gif">
            <a:extLst>
              <a:ext uri="{FF2B5EF4-FFF2-40B4-BE49-F238E27FC236}">
                <a16:creationId xmlns:a16="http://schemas.microsoft.com/office/drawing/2014/main" id="{C1E01EE6-AC2A-49E5-A9A5-EF70214DE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136" y="2514461"/>
            <a:ext cx="491800" cy="7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64034881-C910-4087-A378-D0BB1CEC68A9}"/>
              </a:ext>
            </a:extLst>
          </p:cNvPr>
          <p:cNvSpPr txBox="1"/>
          <p:nvPr/>
        </p:nvSpPr>
        <p:spPr>
          <a:xfrm>
            <a:off x="6788728" y="2612464"/>
            <a:ext cx="5403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solidFill>
                  <a:srgbClr val="FF0000"/>
                </a:solidFill>
              </a:rPr>
              <a:t>Isto é, qual valores de x a série será convergente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" name="Picture 2" descr="Resultado de imagem para integgoragção gif">
            <a:extLst>
              <a:ext uri="{FF2B5EF4-FFF2-40B4-BE49-F238E27FC236}">
                <a16:creationId xmlns:a16="http://schemas.microsoft.com/office/drawing/2014/main" id="{31A234F6-6AEE-4AC8-A26B-5E5B7A28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161">
            <a:off x="11249895" y="2600037"/>
            <a:ext cx="669636" cy="6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Resultado de imagem para seta gif">
            <a:extLst>
              <a:ext uri="{FF2B5EF4-FFF2-40B4-BE49-F238E27FC236}">
                <a16:creationId xmlns:a16="http://schemas.microsoft.com/office/drawing/2014/main" id="{347FB8BA-E562-4BF5-986B-3372FEB522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63391" y="2454425"/>
            <a:ext cx="491800" cy="7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5EBA5D8-F1EF-4225-BEC6-17CF75D503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397" y="3363046"/>
            <a:ext cx="3486150" cy="390525"/>
          </a:xfrm>
          <a:prstGeom prst="rect">
            <a:avLst/>
          </a:prstGeom>
        </p:spPr>
      </p:pic>
      <p:pic>
        <p:nvPicPr>
          <p:cNvPr id="2049" name="Imagem 2048">
            <a:extLst>
              <a:ext uri="{FF2B5EF4-FFF2-40B4-BE49-F238E27FC236}">
                <a16:creationId xmlns:a16="http://schemas.microsoft.com/office/drawing/2014/main" id="{130029AB-B9DC-4255-BCB0-81C58E0D7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4392" y="3366366"/>
            <a:ext cx="5410200" cy="476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D0EC519-DBDB-466B-A08F-4F622E562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212" y="4163618"/>
            <a:ext cx="3152775" cy="36195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02AE837-B160-4B98-BBB1-F0D7F524AB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2229" y="4786556"/>
            <a:ext cx="6257925" cy="828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364142BE-E4B7-476C-9AC8-1F7CBEBE44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5018" y="5812252"/>
            <a:ext cx="7932910" cy="339771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3BE12C21-6F04-47D5-9C29-C2F2FEA6397B}"/>
              </a:ext>
            </a:extLst>
          </p:cNvPr>
          <p:cNvSpPr txBox="1"/>
          <p:nvPr/>
        </p:nvSpPr>
        <p:spPr>
          <a:xfrm>
            <a:off x="9929090" y="4862562"/>
            <a:ext cx="1803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</a:rPr>
              <a:t>Sempre converge quando x=a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EB773C-6D50-4DCD-BD48-53A854B6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4" y="-205145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 que é uma Série de Potência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" descr="Resultado de imagem para integgoragção gif">
            <a:extLst>
              <a:ext uri="{FF2B5EF4-FFF2-40B4-BE49-F238E27FC236}">
                <a16:creationId xmlns:a16="http://schemas.microsoft.com/office/drawing/2014/main" id="{EBE4F777-67F6-4B06-81F4-1AE475CC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57" y="0"/>
            <a:ext cx="1043709" cy="10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ensando GIFs | Tenor">
            <a:extLst>
              <a:ext uri="{FF2B5EF4-FFF2-40B4-BE49-F238E27FC236}">
                <a16:creationId xmlns:a16="http://schemas.microsoft.com/office/drawing/2014/main" id="{2459210D-F145-477B-822B-2E58E35355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331" y="1367033"/>
            <a:ext cx="1567204" cy="126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0DFC19-8480-4418-8528-A678FD35BA73}"/>
              </a:ext>
            </a:extLst>
          </p:cNvPr>
          <p:cNvSpPr txBox="1"/>
          <p:nvPr/>
        </p:nvSpPr>
        <p:spPr>
          <a:xfrm>
            <a:off x="11332272" y="1459298"/>
            <a:ext cx="41727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400" dirty="0" err="1"/>
              <a:t>Cn</a:t>
            </a:r>
            <a:endParaRPr lang="en-US" sz="1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26EA2D-B1B8-4408-B146-629FD0E82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93" y="965097"/>
            <a:ext cx="8059824" cy="3032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E256915-A8AA-4AE1-B7C8-BB5013D2B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794" y="993058"/>
            <a:ext cx="1580123" cy="285135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B27A2FE-778F-4F0B-9B5D-7041EB73C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430" y="1434521"/>
            <a:ext cx="8196256" cy="5122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" descr="TRIWI Sticker for iOS &amp; Android | GIPHY">
            <a:extLst>
              <a:ext uri="{FF2B5EF4-FFF2-40B4-BE49-F238E27FC236}">
                <a16:creationId xmlns:a16="http://schemas.microsoft.com/office/drawing/2014/main" id="{6AA03B19-ACBB-41A2-9086-1ECAD79B8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490" flipV="1">
            <a:off x="9716382" y="993059"/>
            <a:ext cx="1873067" cy="67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321C44E-7B09-42EC-A1F5-8169B2E207A4}"/>
              </a:ext>
            </a:extLst>
          </p:cNvPr>
          <p:cNvSpPr txBox="1"/>
          <p:nvPr/>
        </p:nvSpPr>
        <p:spPr>
          <a:xfrm>
            <a:off x="10068233" y="2531806"/>
            <a:ext cx="189762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200" dirty="0"/>
              <a:t>Quais coeficientes  devem aparecer em termos de f</a:t>
            </a:r>
            <a:endParaRPr lang="en-US" sz="1200" dirty="0"/>
          </a:p>
        </p:txBody>
      </p:sp>
      <p:pic>
        <p:nvPicPr>
          <p:cNvPr id="21" name="Picture 2" descr="Resultado de imagem para integgoragção gif">
            <a:extLst>
              <a:ext uri="{FF2B5EF4-FFF2-40B4-BE49-F238E27FC236}">
                <a16:creationId xmlns:a16="http://schemas.microsoft.com/office/drawing/2014/main" id="{39A22168-461C-4B4C-843D-15799D36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90">
            <a:off x="11622556" y="2456604"/>
            <a:ext cx="556177" cy="5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9D56AEB-23EA-4D58-BA22-9D9E95B87AA3}"/>
              </a:ext>
            </a:extLst>
          </p:cNvPr>
          <p:cNvSpPr txBox="1"/>
          <p:nvPr/>
        </p:nvSpPr>
        <p:spPr>
          <a:xfrm>
            <a:off x="442452" y="2231923"/>
            <a:ext cx="382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Vejamos...colocando x=a</a:t>
            </a:r>
            <a:endParaRPr lang="en-US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3E4379F-0C09-4355-B19A-00B8B850A1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8478" y="2088739"/>
            <a:ext cx="1591444" cy="666891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4DC935F5-5FE0-4106-8217-D231696FFE4D}"/>
              </a:ext>
            </a:extLst>
          </p:cNvPr>
          <p:cNvSpPr txBox="1"/>
          <p:nvPr/>
        </p:nvSpPr>
        <p:spPr>
          <a:xfrm>
            <a:off x="447368" y="2944762"/>
            <a:ext cx="664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Para R&gt;0 ( pelo teorema da representação em séries de potência )</a:t>
            </a:r>
            <a:endParaRPr lang="en-US" dirty="0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B27B56C7-01EE-4853-8106-2FA5CF0259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6928" y="3460955"/>
            <a:ext cx="6976868" cy="443680"/>
          </a:xfrm>
          <a:prstGeom prst="rect">
            <a:avLst/>
          </a:prstGeom>
        </p:spPr>
      </p:pic>
      <p:pic>
        <p:nvPicPr>
          <p:cNvPr id="2050" name="Imagem 2049">
            <a:extLst>
              <a:ext uri="{FF2B5EF4-FFF2-40B4-BE49-F238E27FC236}">
                <a16:creationId xmlns:a16="http://schemas.microsoft.com/office/drawing/2014/main" id="{67A7D583-4AA0-45D5-86C9-487960EFEE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086" y="4244539"/>
            <a:ext cx="2432101" cy="278300"/>
          </a:xfrm>
          <a:prstGeom prst="rect">
            <a:avLst/>
          </a:prstGeom>
        </p:spPr>
      </p:pic>
      <p:pic>
        <p:nvPicPr>
          <p:cNvPr id="2052" name="Imagem 2051">
            <a:extLst>
              <a:ext uri="{FF2B5EF4-FFF2-40B4-BE49-F238E27FC236}">
                <a16:creationId xmlns:a16="http://schemas.microsoft.com/office/drawing/2014/main" id="{DF43B724-159A-421F-8A1D-9160EE0B3F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7205" y="4187580"/>
            <a:ext cx="1077246" cy="444950"/>
          </a:xfrm>
          <a:prstGeom prst="rect">
            <a:avLst/>
          </a:prstGeom>
        </p:spPr>
      </p:pic>
      <p:pic>
        <p:nvPicPr>
          <p:cNvPr id="41" name="Picture 4" descr="Resultado de imagem para seta gif">
            <a:extLst>
              <a:ext uri="{FF2B5EF4-FFF2-40B4-BE49-F238E27FC236}">
                <a16:creationId xmlns:a16="http://schemas.microsoft.com/office/drawing/2014/main" id="{62D3E6CF-C973-4B63-A9E3-2982B6152D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2372" y="4027586"/>
            <a:ext cx="491800" cy="7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Resultado de imagem para seta gif">
            <a:extLst>
              <a:ext uri="{FF2B5EF4-FFF2-40B4-BE49-F238E27FC236}">
                <a16:creationId xmlns:a16="http://schemas.microsoft.com/office/drawing/2014/main" id="{1FDD7565-7478-42E9-9E97-AB29B973F7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18630" y="2066050"/>
            <a:ext cx="491800" cy="7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Imagem 2053">
            <a:extLst>
              <a:ext uri="{FF2B5EF4-FFF2-40B4-BE49-F238E27FC236}">
                <a16:creationId xmlns:a16="http://schemas.microsoft.com/office/drawing/2014/main" id="{D2572D36-B958-431B-802A-32275389DF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5165" y="4900152"/>
            <a:ext cx="5553075" cy="381000"/>
          </a:xfrm>
          <a:prstGeom prst="rect">
            <a:avLst/>
          </a:prstGeom>
        </p:spPr>
      </p:pic>
      <p:pic>
        <p:nvPicPr>
          <p:cNvPr id="45" name="Picture 4" descr="Resultado de imagem para seta gif">
            <a:extLst>
              <a:ext uri="{FF2B5EF4-FFF2-40B4-BE49-F238E27FC236}">
                <a16:creationId xmlns:a16="http://schemas.microsoft.com/office/drawing/2014/main" id="{2C13CC91-B614-4B96-ABFF-01CBC87558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98288" y="4830601"/>
            <a:ext cx="527335" cy="54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Imagem 2055">
            <a:extLst>
              <a:ext uri="{FF2B5EF4-FFF2-40B4-BE49-F238E27FC236}">
                <a16:creationId xmlns:a16="http://schemas.microsoft.com/office/drawing/2014/main" id="{2C78CF06-508A-43FB-BF54-FE322C9AB1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17291" y="4863090"/>
            <a:ext cx="1272049" cy="501481"/>
          </a:xfrm>
          <a:prstGeom prst="rect">
            <a:avLst/>
          </a:prstGeom>
        </p:spPr>
      </p:pic>
      <p:pic>
        <p:nvPicPr>
          <p:cNvPr id="2058" name="Imagem 2057">
            <a:extLst>
              <a:ext uri="{FF2B5EF4-FFF2-40B4-BE49-F238E27FC236}">
                <a16:creationId xmlns:a16="http://schemas.microsoft.com/office/drawing/2014/main" id="{7141D901-B4A8-4E13-BBBF-E17CB6EE69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94678" y="5666452"/>
            <a:ext cx="6343650" cy="342900"/>
          </a:xfrm>
          <a:prstGeom prst="rect">
            <a:avLst/>
          </a:prstGeom>
        </p:spPr>
      </p:pic>
      <p:pic>
        <p:nvPicPr>
          <p:cNvPr id="50" name="Picture 4" descr="Resultado de imagem para seta gif">
            <a:extLst>
              <a:ext uri="{FF2B5EF4-FFF2-40B4-BE49-F238E27FC236}">
                <a16:creationId xmlns:a16="http://schemas.microsoft.com/office/drawing/2014/main" id="{F236470D-D97C-4291-813B-835B69854B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24314" y="5523774"/>
            <a:ext cx="527335" cy="54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Imagem 2059">
            <a:extLst>
              <a:ext uri="{FF2B5EF4-FFF2-40B4-BE49-F238E27FC236}">
                <a16:creationId xmlns:a16="http://schemas.microsoft.com/office/drawing/2014/main" id="{A4CE498C-1858-4635-A6EA-4EE5470D79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87244" y="5653548"/>
            <a:ext cx="2312652" cy="395748"/>
          </a:xfrm>
          <a:prstGeom prst="rect">
            <a:avLst/>
          </a:prstGeom>
        </p:spPr>
      </p:pic>
      <p:pic>
        <p:nvPicPr>
          <p:cNvPr id="2062" name="Imagem 2061">
            <a:extLst>
              <a:ext uri="{FF2B5EF4-FFF2-40B4-BE49-F238E27FC236}">
                <a16:creationId xmlns:a16="http://schemas.microsoft.com/office/drawing/2014/main" id="{9E0394DD-7496-4607-A229-9267D1EA92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88531" y="6290970"/>
            <a:ext cx="5364417" cy="351964"/>
          </a:xfrm>
          <a:prstGeom prst="rect">
            <a:avLst/>
          </a:prstGeom>
        </p:spPr>
      </p:pic>
      <p:pic>
        <p:nvPicPr>
          <p:cNvPr id="2064" name="Imagem 2063">
            <a:extLst>
              <a:ext uri="{FF2B5EF4-FFF2-40B4-BE49-F238E27FC236}">
                <a16:creationId xmlns:a16="http://schemas.microsoft.com/office/drawing/2014/main" id="{F8EF0EF4-6CA4-47F6-9F02-EE367E1216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99409" y="6213764"/>
            <a:ext cx="3304385" cy="51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5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D233DE1C-C99B-407C-A0B9-84647021D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607" y="3677725"/>
            <a:ext cx="7674999" cy="28003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Pensando GIFs | Tenor">
            <a:extLst>
              <a:ext uri="{FF2B5EF4-FFF2-40B4-BE49-F238E27FC236}">
                <a16:creationId xmlns:a16="http://schemas.microsoft.com/office/drawing/2014/main" id="{2459210D-F145-477B-822B-2E58E35355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331" y="1367033"/>
            <a:ext cx="1567204" cy="126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0DFC19-8480-4418-8528-A678FD35BA73}"/>
              </a:ext>
            </a:extLst>
          </p:cNvPr>
          <p:cNvSpPr txBox="1"/>
          <p:nvPr/>
        </p:nvSpPr>
        <p:spPr>
          <a:xfrm>
            <a:off x="11332272" y="1459298"/>
            <a:ext cx="41727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400" dirty="0" err="1"/>
              <a:t>Cn</a:t>
            </a:r>
            <a:endParaRPr lang="en-US" sz="14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321C44E-7B09-42EC-A1F5-8169B2E207A4}"/>
              </a:ext>
            </a:extLst>
          </p:cNvPr>
          <p:cNvSpPr txBox="1"/>
          <p:nvPr/>
        </p:nvSpPr>
        <p:spPr>
          <a:xfrm>
            <a:off x="10068233" y="2531806"/>
            <a:ext cx="189762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200" dirty="0"/>
              <a:t>Quais coeficientes  devem aparecer em termos de f</a:t>
            </a:r>
            <a:endParaRPr lang="en-US" sz="1200" dirty="0"/>
          </a:p>
        </p:txBody>
      </p:sp>
      <p:pic>
        <p:nvPicPr>
          <p:cNvPr id="21" name="Picture 2" descr="Resultado de imagem para integgoragção gif">
            <a:extLst>
              <a:ext uri="{FF2B5EF4-FFF2-40B4-BE49-F238E27FC236}">
                <a16:creationId xmlns:a16="http://schemas.microsoft.com/office/drawing/2014/main" id="{39A22168-461C-4B4C-843D-15799D36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90">
            <a:off x="11622556" y="2456604"/>
            <a:ext cx="556177" cy="5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Resultado de imagem para seta gif">
            <a:extLst>
              <a:ext uri="{FF2B5EF4-FFF2-40B4-BE49-F238E27FC236}">
                <a16:creationId xmlns:a16="http://schemas.microsoft.com/office/drawing/2014/main" id="{F236470D-D97C-4291-813B-835B69854B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78456" y="1305735"/>
            <a:ext cx="527335" cy="54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Imagem 2063">
            <a:extLst>
              <a:ext uri="{FF2B5EF4-FFF2-40B4-BE49-F238E27FC236}">
                <a16:creationId xmlns:a16="http://schemas.microsoft.com/office/drawing/2014/main" id="{F8EF0EF4-6CA4-47F6-9F02-EE367E121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670" y="1258529"/>
            <a:ext cx="3860662" cy="6048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E1BC272-39F4-4B04-BA47-3255F4A68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7362" y="1270666"/>
            <a:ext cx="1057275" cy="600075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CFC05F17-C576-4106-8E47-C104532FD5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50" y="1245235"/>
            <a:ext cx="1417996" cy="76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20BDBD5-13C1-4A3C-B5FE-BFC8BB459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471" y="2430717"/>
            <a:ext cx="5427270" cy="3813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4EB2612-0464-42DA-B580-4B8EB31C47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0118" y="2458066"/>
            <a:ext cx="1616269" cy="342130"/>
          </a:xfrm>
          <a:prstGeom prst="rect">
            <a:avLst/>
          </a:prstGeom>
        </p:spPr>
      </p:pic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F66268ED-394B-406E-9E19-1D131D85E0E4}"/>
              </a:ext>
            </a:extLst>
          </p:cNvPr>
          <p:cNvSpPr/>
          <p:nvPr/>
        </p:nvSpPr>
        <p:spPr>
          <a:xfrm>
            <a:off x="3362632" y="3598606"/>
            <a:ext cx="8121445" cy="29398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F234B260-B489-4913-862E-B79906A1313E}"/>
              </a:ext>
            </a:extLst>
          </p:cNvPr>
          <p:cNvSpPr/>
          <p:nvPr/>
        </p:nvSpPr>
        <p:spPr>
          <a:xfrm>
            <a:off x="2772696" y="3647767"/>
            <a:ext cx="1986117" cy="36379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Teorema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65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078F188-7277-4731-A2FF-56A673E8E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30" y="1263598"/>
            <a:ext cx="8556533" cy="173524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656704A-2E04-4145-A521-57980AE18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589" y="907026"/>
            <a:ext cx="2971800" cy="304800"/>
          </a:xfrm>
          <a:prstGeom prst="rect">
            <a:avLst/>
          </a:prstGeom>
        </p:spPr>
      </p:pic>
      <p:pic>
        <p:nvPicPr>
          <p:cNvPr id="1026" name="Picture 2" descr="Brook Taylor's Infinite Series | Galileo Unbound">
            <a:extLst>
              <a:ext uri="{FF2B5EF4-FFF2-40B4-BE49-F238E27FC236}">
                <a16:creationId xmlns:a16="http://schemas.microsoft.com/office/drawing/2014/main" id="{BAA714A0-1657-4A6E-9583-3E4FA37FE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375" y="1514167"/>
            <a:ext cx="907844" cy="138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B5F5C1F-4103-4FC3-8B00-938C4371F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7841" y="2882695"/>
            <a:ext cx="1257300" cy="2667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C1DBC16-37FE-4206-970A-CCFA63178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315" y="3903407"/>
            <a:ext cx="7355129" cy="90625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7F43D39-A910-49A1-BB17-EEC0E25E2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9951" y="3557280"/>
            <a:ext cx="1800225" cy="333375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402759A8-3E7D-4F3E-B289-F5D3F1CB7A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633" y="3585547"/>
            <a:ext cx="2381250" cy="257175"/>
          </a:xfrm>
          <a:prstGeom prst="rect">
            <a:avLst/>
          </a:prstGeom>
        </p:spPr>
      </p:pic>
      <p:pic>
        <p:nvPicPr>
          <p:cNvPr id="1030" name="Picture 6" descr="Gea Atencao Sticker by Governo do Amapá for iOS &amp; Android | GIPHY">
            <a:extLst>
              <a:ext uri="{FF2B5EF4-FFF2-40B4-BE49-F238E27FC236}">
                <a16:creationId xmlns:a16="http://schemas.microsoft.com/office/drawing/2014/main" id="{23A2C36A-3070-46A2-922C-F8B6B9154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1" y="3232354"/>
            <a:ext cx="791497" cy="79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 14 giugno 1746 morì Colin MacLaurin, matematico famoso per la sua serie,  attivo nell'algebra e nella geometria. #mattamatica | Mathematician, Mona  lisa, Artwork">
            <a:extLst>
              <a:ext uri="{FF2B5EF4-FFF2-40B4-BE49-F238E27FC236}">
                <a16:creationId xmlns:a16="http://schemas.microsoft.com/office/drawing/2014/main" id="{25793149-B776-4D6C-BCC1-98969BF8A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r="2907" b="15399"/>
          <a:stretch/>
        </p:blipFill>
        <p:spPr bwMode="auto">
          <a:xfrm>
            <a:off x="10203426" y="3552116"/>
            <a:ext cx="1221658" cy="14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CE7D38DB-23A3-490D-AA11-99F87D16C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33471" y="5061155"/>
            <a:ext cx="825910" cy="235974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B38EC41-1982-4E28-857C-C22A2F7ECD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2257" y="5080819"/>
            <a:ext cx="1101213" cy="216310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443E1AD8-482E-4CDB-95DA-B6DFAC524B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84570" y="5678896"/>
            <a:ext cx="2314575" cy="809625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056F9344-F480-4225-8D37-655CD25C19CE}"/>
              </a:ext>
            </a:extLst>
          </p:cNvPr>
          <p:cNvSpPr txBox="1"/>
          <p:nvPr/>
        </p:nvSpPr>
        <p:spPr>
          <a:xfrm>
            <a:off x="5958348" y="5282007"/>
            <a:ext cx="3244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Mas nem todas as funções não iguais a à soma de Taylor</a:t>
            </a:r>
            <a:endParaRPr lang="en-US" dirty="0"/>
          </a:p>
        </p:txBody>
      </p:sp>
      <p:pic>
        <p:nvPicPr>
          <p:cNvPr id="47" name="Picture 6" descr="Gea Atencao Sticker by Governo do Amapá for iOS &amp; Android | GIPHY">
            <a:extLst>
              <a:ext uri="{FF2B5EF4-FFF2-40B4-BE49-F238E27FC236}">
                <a16:creationId xmlns:a16="http://schemas.microsoft.com/office/drawing/2014/main" id="{A20FD713-97DD-4510-800F-805F0B6E75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57" y="5685502"/>
            <a:ext cx="791497" cy="79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C74D55C-2D8E-454D-90EC-8288D9D4E5C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4953" t="31604" r="46526" b="41349"/>
          <a:stretch/>
        </p:blipFill>
        <p:spPr>
          <a:xfrm>
            <a:off x="1403926" y="0"/>
            <a:ext cx="2189019" cy="75738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B3C075C-8E0E-4425-816B-E49A5A9B160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1319" t="77451" r="41592"/>
          <a:stretch/>
        </p:blipFill>
        <p:spPr>
          <a:xfrm>
            <a:off x="3842327" y="110837"/>
            <a:ext cx="1311564" cy="63144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FB5A28E-0644-4BE2-A369-8DD4297D07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75943" y="6049818"/>
            <a:ext cx="1790582" cy="4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EB773C-6D50-4DCD-BD48-53A854B6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54" y="-205145"/>
            <a:ext cx="9306008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Exemplos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" descr="Pensando GIFs | Tenor">
            <a:extLst>
              <a:ext uri="{FF2B5EF4-FFF2-40B4-BE49-F238E27FC236}">
                <a16:creationId xmlns:a16="http://schemas.microsoft.com/office/drawing/2014/main" id="{6466B061-3942-4AA2-8AA5-20B1A946F1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193961"/>
            <a:ext cx="858983" cy="6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Resultado de imagem para seta gif">
            <a:extLst>
              <a:ext uri="{FF2B5EF4-FFF2-40B4-BE49-F238E27FC236}">
                <a16:creationId xmlns:a16="http://schemas.microsoft.com/office/drawing/2014/main" id="{9EFADB8D-1E27-4969-8780-BF184895C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65386" y="2210881"/>
            <a:ext cx="285931" cy="5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3D520079-2E59-4DEA-B246-8A79A65B8394}"/>
              </a:ext>
            </a:extLst>
          </p:cNvPr>
          <p:cNvSpPr/>
          <p:nvPr/>
        </p:nvSpPr>
        <p:spPr>
          <a:xfrm>
            <a:off x="0" y="1117601"/>
            <a:ext cx="1801091" cy="3767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Exemplo 1</a:t>
            </a:r>
            <a:endParaRPr lang="en-US" sz="2400" dirty="0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0F558E08-7664-49DB-9598-39D5501661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837" y="996409"/>
            <a:ext cx="1037600" cy="7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1B88A06-C760-4E33-9512-F3E725E97FB5}"/>
              </a:ext>
            </a:extLst>
          </p:cNvPr>
          <p:cNvSpPr txBox="1"/>
          <p:nvPr/>
        </p:nvSpPr>
        <p:spPr>
          <a:xfrm>
            <a:off x="252659" y="3831961"/>
            <a:ext cx="4711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</a:rPr>
              <a:t>portanto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28CE908-B2F1-4629-BDB7-ED8F6DB2F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9106" y="1173110"/>
            <a:ext cx="8423894" cy="42954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19032E0-8802-4B37-AFD5-A74FD298E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001" y="1965222"/>
            <a:ext cx="1861831" cy="978481"/>
          </a:xfrm>
          <a:prstGeom prst="rect">
            <a:avLst/>
          </a:prstGeom>
        </p:spPr>
      </p:pic>
      <p:pic>
        <p:nvPicPr>
          <p:cNvPr id="28" name="Picture 2" descr="Resultado de imagem para integgoragção gif">
            <a:extLst>
              <a:ext uri="{FF2B5EF4-FFF2-40B4-BE49-F238E27FC236}">
                <a16:creationId xmlns:a16="http://schemas.microsoft.com/office/drawing/2014/main" id="{73731383-12D2-480B-AE65-1CEED449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398" y="1911070"/>
            <a:ext cx="1043709" cy="10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F881EAA-EA5E-4584-ADA7-B6DEDEC32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384" y="3134492"/>
            <a:ext cx="3665288" cy="424785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17516601-D187-4353-86C9-18936C44E5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711" t="77579" r="42020" b="1004"/>
          <a:stretch/>
        </p:blipFill>
        <p:spPr>
          <a:xfrm>
            <a:off x="4866968" y="2089858"/>
            <a:ext cx="1524000" cy="731999"/>
          </a:xfrm>
          <a:prstGeom prst="rect">
            <a:avLst/>
          </a:prstGeom>
        </p:spPr>
      </p:pic>
      <p:pic>
        <p:nvPicPr>
          <p:cNvPr id="31" name="Picture 2" descr="Resultado de imagem para integgoragção gif">
            <a:extLst>
              <a:ext uri="{FF2B5EF4-FFF2-40B4-BE49-F238E27FC236}">
                <a16:creationId xmlns:a16="http://schemas.microsoft.com/office/drawing/2014/main" id="{3A514E8F-1C5F-4AA5-B324-7CBDB9AD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70" y="2192410"/>
            <a:ext cx="550976" cy="5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B399E02E-2A15-45D4-88C1-D4B6D1659411}"/>
              </a:ext>
            </a:extLst>
          </p:cNvPr>
          <p:cNvSpPr txBox="1"/>
          <p:nvPr/>
        </p:nvSpPr>
        <p:spPr>
          <a:xfrm>
            <a:off x="7041834" y="2312876"/>
            <a:ext cx="4711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</a:rPr>
              <a:t>Nesse caso a=0 (</a:t>
            </a:r>
            <a:r>
              <a:rPr lang="pt-BR" dirty="0" err="1">
                <a:solidFill>
                  <a:srgbClr val="FF0000"/>
                </a:solidFill>
              </a:rPr>
              <a:t>Maclaurin</a:t>
            </a:r>
            <a:r>
              <a:rPr lang="pt-BR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17AD53-E2CE-4CE2-8078-895D640666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4697" y="3129116"/>
            <a:ext cx="4179094" cy="381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FD71956-BD83-4051-B8C1-3B55F24466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5925" y="3912008"/>
            <a:ext cx="5943913" cy="807475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A9EF2FC-A3D9-46BD-A600-23B768B2E3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3232" y="139776"/>
            <a:ext cx="4544962" cy="56000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074" name="Picture 2" descr="TRIWI Sticker for iOS &amp; Android | GIPHY">
            <a:extLst>
              <a:ext uri="{FF2B5EF4-FFF2-40B4-BE49-F238E27FC236}">
                <a16:creationId xmlns:a16="http://schemas.microsoft.com/office/drawing/2014/main" id="{B8AF38D2-3F56-4977-B6EA-E388922E4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8380" flipV="1">
            <a:off x="3655258" y="92953"/>
            <a:ext cx="1334875" cy="8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CF04B0F4-F572-4CDB-B35A-450C3064EA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63921" y="5008614"/>
            <a:ext cx="5505450" cy="40005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C2D99D05-1EB1-4F99-89D4-6D72029767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80133" y="5596091"/>
            <a:ext cx="676275" cy="857250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9E2B5809-BAC9-4794-97B5-6CD0EFC5AD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88416" y="5042565"/>
            <a:ext cx="1390650" cy="371475"/>
          </a:xfrm>
          <a:prstGeom prst="rect">
            <a:avLst/>
          </a:prstGeom>
        </p:spPr>
      </p:pic>
      <p:pic>
        <p:nvPicPr>
          <p:cNvPr id="43" name="Picture 4" descr="Resultado de imagem para seta gif">
            <a:extLst>
              <a:ext uri="{FF2B5EF4-FFF2-40B4-BE49-F238E27FC236}">
                <a16:creationId xmlns:a16="http://schemas.microsoft.com/office/drawing/2014/main" id="{4F9659D8-3D04-4593-8CA8-07A8654CDA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317">
            <a:off x="3857349" y="4644365"/>
            <a:ext cx="285931" cy="5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Elipse 41">
            <a:extLst>
              <a:ext uri="{FF2B5EF4-FFF2-40B4-BE49-F238E27FC236}">
                <a16:creationId xmlns:a16="http://schemas.microsoft.com/office/drawing/2014/main" id="{03FE0BC8-5214-4AB1-A6AD-F8405CBBF6AD}"/>
              </a:ext>
            </a:extLst>
          </p:cNvPr>
          <p:cNvSpPr/>
          <p:nvPr/>
        </p:nvSpPr>
        <p:spPr>
          <a:xfrm>
            <a:off x="3687096" y="4345859"/>
            <a:ext cx="412955" cy="3342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612D5EC5-C759-4615-8385-C5B1221F06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9635" y="5571049"/>
            <a:ext cx="1657350" cy="828675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AAB49A7A-6D15-414E-BA1F-CCD16B0A9E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38493" y="5603772"/>
            <a:ext cx="895350" cy="723900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6E610E0A-A56E-4A8D-A918-57DC4C5A22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01605" y="5780600"/>
            <a:ext cx="971550" cy="409575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9BAE21CA-B92B-4341-941E-053781BB153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96721" y="6495896"/>
            <a:ext cx="6915150" cy="257175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84085EC3-5E05-4EC2-A42F-96A4917E70B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05727" y="6495896"/>
            <a:ext cx="628650" cy="257175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F1F276F8-03E5-4DFE-AE96-AA62305715C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28250" y="3500285"/>
            <a:ext cx="1843352" cy="1034076"/>
          </a:xfrm>
          <a:prstGeom prst="rect">
            <a:avLst/>
          </a:prstGeom>
        </p:spPr>
      </p:pic>
      <p:pic>
        <p:nvPicPr>
          <p:cNvPr id="57" name="Picture 2" descr="TRIWI Sticker for iOS &amp; Android | GIPHY">
            <a:extLst>
              <a:ext uri="{FF2B5EF4-FFF2-40B4-BE49-F238E27FC236}">
                <a16:creationId xmlns:a16="http://schemas.microsoft.com/office/drawing/2014/main" id="{0FCCD969-FD9A-4FA0-9833-44E8E706A0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9463">
            <a:off x="10417070" y="4937427"/>
            <a:ext cx="2398214" cy="70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Elipse 55">
            <a:extLst>
              <a:ext uri="{FF2B5EF4-FFF2-40B4-BE49-F238E27FC236}">
                <a16:creationId xmlns:a16="http://schemas.microsoft.com/office/drawing/2014/main" id="{8C1BC45A-FF7B-4CB5-9ADB-739032DB4F33}"/>
              </a:ext>
            </a:extLst>
          </p:cNvPr>
          <p:cNvSpPr/>
          <p:nvPr/>
        </p:nvSpPr>
        <p:spPr>
          <a:xfrm>
            <a:off x="9360309" y="3165987"/>
            <a:ext cx="2733368" cy="17501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Imagem 58">
            <a:extLst>
              <a:ext uri="{FF2B5EF4-FFF2-40B4-BE49-F238E27FC236}">
                <a16:creationId xmlns:a16="http://schemas.microsoft.com/office/drawing/2014/main" id="{5707D459-2431-47A1-A503-B3D8F2814AD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64022" y="2804651"/>
            <a:ext cx="22669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42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268603-A189-4CEF-91D3-1FF8AA1F0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41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EACE4A4-8920-4DB5-A1DF-F4164E729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30050" r="51772" b="27951"/>
          <a:stretch/>
        </p:blipFill>
        <p:spPr>
          <a:xfrm>
            <a:off x="10704512" y="-5708"/>
            <a:ext cx="1487488" cy="77611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4D281D5-3023-4A40-B918-8CDD0889731A}"/>
              </a:ext>
            </a:extLst>
          </p:cNvPr>
          <p:cNvSpPr/>
          <p:nvPr/>
        </p:nvSpPr>
        <p:spPr>
          <a:xfrm>
            <a:off x="0" y="5083277"/>
            <a:ext cx="2743200" cy="1774723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E1444B3-C650-474D-A1E9-617FBC7EE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58" y="2138808"/>
            <a:ext cx="3889582" cy="68304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62702DB-20EA-4A19-B30A-8173D626F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18" y="2408903"/>
            <a:ext cx="2085534" cy="24473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5181340-54D2-46B6-ACA6-6ED824F79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51" y="1034725"/>
            <a:ext cx="1313376" cy="73677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6253969-59F5-4C6E-A292-E25E834A1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271" y="3256628"/>
            <a:ext cx="8253069" cy="34197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7D25B2E-DEBE-4D82-8171-A5D17EF390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0484" y="3841186"/>
            <a:ext cx="8050549" cy="33752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2873097-D80B-4F0C-90F6-EA28EB51B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77" y="3832532"/>
            <a:ext cx="2710016" cy="363845"/>
          </a:xfrm>
          <a:prstGeom prst="rect">
            <a:avLst/>
          </a:prstGeom>
        </p:spPr>
      </p:pic>
      <p:pic>
        <p:nvPicPr>
          <p:cNvPr id="26" name="Picture 2" descr="Resultado de imagem para integgoragção gif">
            <a:extLst>
              <a:ext uri="{FF2B5EF4-FFF2-40B4-BE49-F238E27FC236}">
                <a16:creationId xmlns:a16="http://schemas.microsoft.com/office/drawing/2014/main" id="{007D5FA8-11B1-4378-AF60-2551BAB1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2" y="3140102"/>
            <a:ext cx="1043709" cy="104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8BAEF2D-A11E-4823-8E92-1BDE6D289E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1505" y="4615476"/>
            <a:ext cx="2562225" cy="714375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7C12534E-A5E4-4543-8A5D-2DE61F1473E3}"/>
              </a:ext>
            </a:extLst>
          </p:cNvPr>
          <p:cNvSpPr txBox="1"/>
          <p:nvPr/>
        </p:nvSpPr>
        <p:spPr>
          <a:xfrm>
            <a:off x="3315407" y="4721780"/>
            <a:ext cx="4711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Isto é, quando é verdade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9" name="Picture 2" descr="Resultado de imagem para integgoragção gif">
            <a:extLst>
              <a:ext uri="{FF2B5EF4-FFF2-40B4-BE49-F238E27FC236}">
                <a16:creationId xmlns:a16="http://schemas.microsoft.com/office/drawing/2014/main" id="{E1110889-3C9D-43F8-B28D-CDFD23E95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950" y="4572000"/>
            <a:ext cx="767101" cy="7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CEE30DEE-354A-4FC5-B720-CB39E49ED3CC}"/>
              </a:ext>
            </a:extLst>
          </p:cNvPr>
          <p:cNvSpPr txBox="1"/>
          <p:nvPr/>
        </p:nvSpPr>
        <p:spPr>
          <a:xfrm>
            <a:off x="5424427" y="5867239"/>
            <a:ext cx="4711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FF0000"/>
                </a:solidFill>
              </a:rPr>
              <a:t>Polinômio e Resto de Taylor!!!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O Diário - Aprendendo a Viver - livro 2 - Capítulo 2- Novas pistas - Wattpad">
            <a:extLst>
              <a:ext uri="{FF2B5EF4-FFF2-40B4-BE49-F238E27FC236}">
                <a16:creationId xmlns:a16="http://schemas.microsoft.com/office/drawing/2014/main" id="{136E8B38-7EC2-42AA-8C64-80CC6004F9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59" y="5607141"/>
            <a:ext cx="1742153" cy="9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5A86845-C820-4000-8A0C-B35541782D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6039" y="237138"/>
            <a:ext cx="3295357" cy="263982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D90FB3C-1F5D-4309-AFEB-2F54176908F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2796"/>
          <a:stretch/>
        </p:blipFill>
        <p:spPr>
          <a:xfrm>
            <a:off x="2025446" y="942665"/>
            <a:ext cx="3400121" cy="807475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7E72FA6C-D42F-464B-891A-6FE0C1FF3B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6491" y="931607"/>
            <a:ext cx="1140542" cy="350936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5EFBAF7C-E826-4BAB-B31F-53E8870E5D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80290" y="1350246"/>
            <a:ext cx="1294405" cy="429394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51953653-574A-4756-9E55-5FB69092AB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54597" y="2395830"/>
            <a:ext cx="1837403" cy="438471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6FA5AF05-101C-4BD5-A8D4-37502F46D1D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05315" y="5842820"/>
            <a:ext cx="2084439" cy="383458"/>
          </a:xfrm>
          <a:prstGeom prst="rect">
            <a:avLst/>
          </a:prstGeom>
        </p:spPr>
      </p:pic>
      <p:pic>
        <p:nvPicPr>
          <p:cNvPr id="43" name="Picture 8" descr="The End GIFs - Get the best GIF on GIPHY">
            <a:extLst>
              <a:ext uri="{FF2B5EF4-FFF2-40B4-BE49-F238E27FC236}">
                <a16:creationId xmlns:a16="http://schemas.microsoft.com/office/drawing/2014/main" id="{88EB4BA5-CB9B-4CE7-A842-B5CA2F4765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1" y="6078178"/>
            <a:ext cx="1246909" cy="77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m relacionada | Humor minion, Minions sinceros, Funny videos">
            <a:extLst>
              <a:ext uri="{FF2B5EF4-FFF2-40B4-BE49-F238E27FC236}">
                <a16:creationId xmlns:a16="http://schemas.microsoft.com/office/drawing/2014/main" id="{E9D7A961-36F6-4AA0-85FC-EE694EE21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1091"/>
            <a:ext cx="1529616" cy="69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8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30393</TotalTime>
  <Words>166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7" baseType="lpstr">
      <vt:lpstr>Aharoni</vt:lpstr>
      <vt:lpstr>Arial</vt:lpstr>
      <vt:lpstr>Arial Black</vt:lpstr>
      <vt:lpstr>Calibri</vt:lpstr>
      <vt:lpstr>Calibri Light</vt:lpstr>
      <vt:lpstr>Cambria Math</vt:lpstr>
      <vt:lpstr>Freestyle Script</vt:lpstr>
      <vt:lpstr>Times-Roman</vt:lpstr>
      <vt:lpstr>Tema do Office</vt:lpstr>
      <vt:lpstr>Séries de Taylor e  Maclaurin Representando funções</vt:lpstr>
      <vt:lpstr>Motivação e importância?</vt:lpstr>
      <vt:lpstr>O que é uma Série de Potência</vt:lpstr>
      <vt:lpstr>O que é uma Série de Potência</vt:lpstr>
      <vt:lpstr>Apresentação do PowerPoint</vt:lpstr>
      <vt:lpstr>Apresentação do PowerPoint</vt:lpstr>
      <vt:lpstr>Exemplos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Equações Diferenciais de 2ª Ordem (parte 1): Introdução</dc:title>
  <dc:creator>jkformiga FORMIGA</dc:creator>
  <cp:lastModifiedBy>jkformiga FORMIGA</cp:lastModifiedBy>
  <cp:revision>1038</cp:revision>
  <dcterms:created xsi:type="dcterms:W3CDTF">2020-05-04T12:08:00Z</dcterms:created>
  <dcterms:modified xsi:type="dcterms:W3CDTF">2021-03-13T23:51:38Z</dcterms:modified>
</cp:coreProperties>
</file>