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  <p:sldMasterId id="2147483814" r:id="rId2"/>
  </p:sldMasterIdLst>
  <p:notesMasterIdLst>
    <p:notesMasterId r:id="rId17"/>
  </p:notesMasterIdLst>
  <p:sldIdLst>
    <p:sldId id="276" r:id="rId3"/>
    <p:sldId id="260" r:id="rId4"/>
    <p:sldId id="256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94C1DB-ED2B-457F-B587-6DD2A9FCAB3F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335E47-1B5D-4AA4-A304-83D2B36DD2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8969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335E47-1B5D-4AA4-A304-83D2B36DD242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4243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F8A-7622-4EF4-8868-FD9F08BDA5B4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B65D-2E6A-4AD9-8B5F-A24CF20AB63A}" type="slidenum">
              <a:rPr lang="pt-BR" smtClean="0"/>
              <a:t>‹nº›</a:t>
            </a:fld>
            <a:endParaRPr lang="pt-B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9894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F8A-7622-4EF4-8868-FD9F08BDA5B4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B65D-2E6A-4AD9-8B5F-A24CF20AB6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3054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F8A-7622-4EF4-8868-FD9F08BDA5B4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B65D-2E6A-4AD9-8B5F-A24CF20AB6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4579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F8A-7622-4EF4-8868-FD9F08BDA5B4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B65D-2E6A-4AD9-8B5F-A24CF20AB63A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4075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F8A-7622-4EF4-8868-FD9F08BDA5B4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B65D-2E6A-4AD9-8B5F-A24CF20AB6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46647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F8A-7622-4EF4-8868-FD9F08BDA5B4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B65D-2E6A-4AD9-8B5F-A24CF20AB63A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26104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F8A-7622-4EF4-8868-FD9F08BDA5B4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B65D-2E6A-4AD9-8B5F-A24CF20AB6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5784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F8A-7622-4EF4-8868-FD9F08BDA5B4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B65D-2E6A-4AD9-8B5F-A24CF20AB6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00938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F8A-7622-4EF4-8868-FD9F08BDA5B4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B65D-2E6A-4AD9-8B5F-A24CF20AB6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23304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D24436-D286-004E-5CD2-C4A2FCDA54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509DF71-B6E7-AF2A-B97D-F2027C48BC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116B697-02C2-377A-2AB5-01C16EDC4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09C5-4D49-49F3-9677-B7B370F2665F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0B140DA-98D4-843C-FBB0-E558743C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B246480-3370-3C07-27CD-FA117C5A3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3342-C95A-4C5A-9344-8308A1DACE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6703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1D4259-D53C-9F7A-9D90-62E215C54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342903-D24C-ED8C-0C94-561DF7E78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7C2C17A-48C7-3057-C386-CBA2D2611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09C5-4D49-49F3-9677-B7B370F2665F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8FB068-CD43-96ED-FFEF-F37132D44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8C737F0-5FBD-2DC1-BB67-3F4F92682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3342-C95A-4C5A-9344-8308A1DACE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9417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F8A-7622-4EF4-8868-FD9F08BDA5B4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B65D-2E6A-4AD9-8B5F-A24CF20AB6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97900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921F87-2538-71DE-EC34-903EF4B91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C0BD9B8-CC9C-BCA5-E8A8-FA56A412C0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1EE42E-1230-A778-61EE-642E90BE1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09C5-4D49-49F3-9677-B7B370F2665F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21CDD98-82CC-BEF4-D29E-3AF5896EC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2D82122-B781-5A6B-C99F-D4EBA8284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3342-C95A-4C5A-9344-8308A1DACE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78966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CE5799-1CF8-DF5C-0598-4BEFAF34C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1DEBC95-DB5C-AC65-2BB5-C7B389C740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6871FC8-6EAF-C701-8FC7-30911E08D9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A9D3EF0-49A7-FF58-EEB5-27EAE72C2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09C5-4D49-49F3-9677-B7B370F2665F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A14F097-E8B6-BDF9-808D-C7EEE6AF7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4F4D615-D77B-7A56-9DBE-BA0046013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3342-C95A-4C5A-9344-8308A1DACE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95811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2E32F4-7B42-64F7-89FA-64843B0E4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7D53DEF-B5E8-557F-CE7D-6394C99C9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16536E6-DA45-FE1F-7695-B2F2D9E8F1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DCB87A6-7F98-8847-D0BD-4FF32C6668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18072E3-340D-A95C-B3B8-5FE920A9FB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107607E-B221-0566-64A1-DE0D7D2E8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09C5-4D49-49F3-9677-B7B370F2665F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C340244-B51E-8383-655F-01784AE36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DB67833-6570-7925-7ABF-0B08975DE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3342-C95A-4C5A-9344-8308A1DACE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56181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013D76-40CD-49FB-F484-B0D2D4E92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5A441DF-7769-DC7D-112C-A081C3FA5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09C5-4D49-49F3-9677-B7B370F2665F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3B29B94-1EEA-F7CA-876C-120992C38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42C9F11-C3E0-4C75-D4A7-872594418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3342-C95A-4C5A-9344-8308A1DACE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72853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3A19384-C46D-39CB-8ED0-60FD966C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09C5-4D49-49F3-9677-B7B370F2665F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5B3BC4A-1EC2-BC13-7D14-84477330A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D96F871-352A-193D-31F2-7C2179472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3342-C95A-4C5A-9344-8308A1DACE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05502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A09200-4EB9-963B-C72B-2E928EC3A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1CAB616-15ED-438C-502B-F3348141D7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EAED689-9A1C-A0BB-1091-496210F18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60242F2-ADB4-BAE9-A894-DFEFDC3D9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09C5-4D49-49F3-9677-B7B370F2665F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88F699D-9372-7D04-9787-6848EF520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425A643-4678-7B2C-1CF2-ADA8AA3D1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3342-C95A-4C5A-9344-8308A1DACE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40093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8DF5A8-6AAE-204C-91CA-67CCA8C8F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88591F0-D4B3-4598-8CDE-7957DA3BE5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24FD19D-F16D-26DA-0EC5-89D204EEEA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4E26B02-6D58-621B-1D57-581E7CB0F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09C5-4D49-49F3-9677-B7B370F2665F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D368CBF-23C3-2B37-7548-5CA2BF427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D0ED0B3-8EFC-41DC-268E-F6AEA970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3342-C95A-4C5A-9344-8308A1DACE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39026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EA8132-B2AC-06C0-6F83-9C55D454E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EB143D4-A58D-C650-D6C4-4C8C7298C4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58DB985-536A-E8AE-89F9-64DA46040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09C5-4D49-49F3-9677-B7B370F2665F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72DDA84-2C5A-6380-0B0A-129ABB26A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F5E16A0-F06E-6D59-543E-F68DAC3C0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3342-C95A-4C5A-9344-8308A1DACE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01448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54EDA42-6A42-E38B-FAFB-FC054B755D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EC39D55-B308-DA5B-2801-606DB0A3A0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A8CB4AE-DDC4-294D-D443-3EA073F29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09C5-4D49-49F3-9677-B7B370F2665F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E0459F7-9730-B2B3-FFBE-F392B276A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CF71A89-A9D7-26F3-4B09-72D129D1B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3342-C95A-4C5A-9344-8308A1DACE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3488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F8A-7622-4EF4-8868-FD9F08BDA5B4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B65D-2E6A-4AD9-8B5F-A24CF20AB6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5352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F8A-7622-4EF4-8868-FD9F08BDA5B4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B65D-2E6A-4AD9-8B5F-A24CF20AB6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186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F8A-7622-4EF4-8868-FD9F08BDA5B4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B65D-2E6A-4AD9-8B5F-A24CF20AB6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4218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F8A-7622-4EF4-8868-FD9F08BDA5B4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B65D-2E6A-4AD9-8B5F-A24CF20AB6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3415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F8A-7622-4EF4-8868-FD9F08BDA5B4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B65D-2E6A-4AD9-8B5F-A24CF20AB6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9665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F8A-7622-4EF4-8868-FD9F08BDA5B4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B65D-2E6A-4AD9-8B5F-A24CF20AB6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536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F8A-7622-4EF4-8868-FD9F08BDA5B4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B65D-2E6A-4AD9-8B5F-A24CF20AB6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4071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93C9F8A-7622-4EF4-8868-FD9F08BDA5B4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1A1B65D-2E6A-4AD9-8B5F-A24CF20AB6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29589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  <p:sldLayoutId id="2147483809" r:id="rId13"/>
    <p:sldLayoutId id="2147483810" r:id="rId14"/>
    <p:sldLayoutId id="2147483811" r:id="rId15"/>
    <p:sldLayoutId id="2147483812" r:id="rId16"/>
    <p:sldLayoutId id="21474838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rgbClr val="00B050"/>
            </a:gs>
            <a:gs pos="4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2901561-D616-34BB-C9F7-95744FF49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F9EEB8A-A5D8-0B51-F8AF-0CCC0990AD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E2828F4-6657-5BA1-3908-07BB38E12F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009C5-4D49-49F3-9677-B7B370F2665F}" type="datetimeFigureOut">
              <a:rPr lang="pt-BR" smtClean="0"/>
              <a:t>05/05/2022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140C5AC-3008-FF1B-0103-14859E450E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D696503-5DEA-645F-65C9-F36F79AA69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D3342-C95A-4C5A-9344-8308A1DACE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7444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6" descr="emblema ict odontologia.jpg">
            <a:extLst>
              <a:ext uri="{FF2B5EF4-FFF2-40B4-BE49-F238E27FC236}">
                <a16:creationId xmlns:a16="http://schemas.microsoft.com/office/drawing/2014/main" id="{BAD70BBD-FF18-DC6E-6C03-8312D93629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3407" y="556030"/>
            <a:ext cx="5218800" cy="5209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16436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C4022FC8-8A25-5A83-A7CE-1A2B99013143}"/>
              </a:ext>
            </a:extLst>
          </p:cNvPr>
          <p:cNvSpPr txBox="1"/>
          <p:nvPr/>
        </p:nvSpPr>
        <p:spPr>
          <a:xfrm>
            <a:off x="504497" y="262760"/>
            <a:ext cx="8282157" cy="3228256"/>
          </a:xfrm>
          <a:prstGeom prst="rect">
            <a:avLst/>
          </a:prstGeom>
          <a:gradFill flip="none" rotWithShape="1">
            <a:gsLst>
              <a:gs pos="10000">
                <a:srgbClr val="92D050"/>
              </a:gs>
              <a:gs pos="18000">
                <a:srgbClr val="0070C0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Por isso o OBJETIVO ESPECÍFICO deve ser:</a:t>
            </a:r>
            <a:endParaRPr lang="pt-BR" sz="20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Específico/definido</a:t>
            </a:r>
            <a:r>
              <a:rPr lang="pt-BR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traz objetividade no que se propõe fazer,</a:t>
            </a:r>
          </a:p>
          <a:p>
            <a:pPr>
              <a:lnSpc>
                <a:spcPct val="50000"/>
              </a:lnSpc>
              <a:spcAft>
                <a:spcPts val="1000"/>
              </a:spcAft>
            </a:pPr>
            <a:r>
              <a:rPr lang="pt-BR" sz="2000" dirty="0">
                <a:solidFill>
                  <a:srgbClr val="FFFF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                                 </a:t>
            </a:r>
            <a:r>
              <a:rPr lang="pt-BR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não é    genérico.</a:t>
            </a:r>
            <a:endParaRPr lang="pt-BR" sz="20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Mensurável</a:t>
            </a:r>
            <a:r>
              <a:rPr lang="pt-BR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quantifica o que irá fazer.</a:t>
            </a:r>
            <a:endParaRPr lang="pt-BR" sz="20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Atingível</a:t>
            </a:r>
            <a:r>
              <a:rPr lang="pt-BR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ao final do projeto são passíveis de serem atingidos.</a:t>
            </a:r>
            <a:endParaRPr lang="pt-BR" sz="20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Relevante</a:t>
            </a:r>
            <a:r>
              <a:rPr lang="pt-BR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deve ser relevante para o alcance do objetivo geral.</a:t>
            </a:r>
            <a:endParaRPr lang="pt-BR" sz="20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Temporal</a:t>
            </a:r>
            <a:r>
              <a:rPr lang="pt-BR" sz="24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BR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deve estar dentro do tempo de realização do projeto.</a:t>
            </a:r>
            <a:endParaRPr lang="pt-BR" sz="20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46F5B0B-CA4A-58B0-78EA-2BB8CC25F78B}"/>
              </a:ext>
            </a:extLst>
          </p:cNvPr>
          <p:cNvSpPr txBox="1"/>
          <p:nvPr/>
        </p:nvSpPr>
        <p:spPr>
          <a:xfrm>
            <a:off x="2795751" y="4139235"/>
            <a:ext cx="9228084" cy="217309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Consideram-se três tipos de OBJETIVOS ESPECÍFICOS:</a:t>
            </a:r>
            <a:endParaRPr lang="pt-B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342900">
              <a:lnSpc>
                <a:spcPct val="50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pt-BR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Exploratório</a:t>
            </a:r>
            <a:r>
              <a:rPr lang="pt-BR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tem como função levantar, identificar, descobrir</a:t>
            </a:r>
          </a:p>
          <a:p>
            <a:pPr>
              <a:lnSpc>
                <a:spcPct val="50000"/>
              </a:lnSpc>
              <a:spcAft>
                <a:spcPts val="1000"/>
              </a:spcAft>
            </a:pPr>
            <a:r>
              <a:rPr lang="pt-BR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                       e conhecer informações sobre o tema da pesquisa</a:t>
            </a:r>
            <a:endParaRPr lang="pt-B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</a:t>
            </a:r>
            <a:r>
              <a:rPr lang="pt-BR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Descritivo</a:t>
            </a:r>
            <a:r>
              <a:rPr lang="pt-BR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caracteriza conceitos e descreve</a:t>
            </a:r>
            <a:endParaRPr lang="pt-B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pt-BR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</a:t>
            </a:r>
            <a:r>
              <a:rPr lang="pt-BR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Explicativo</a:t>
            </a:r>
            <a:r>
              <a:rPr lang="pt-BR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analisa, verifica, compara e explica as informações</a:t>
            </a:r>
            <a:endParaRPr lang="pt-B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543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46000">
              <a:schemeClr val="accent4">
                <a:lumMod val="95000"/>
                <a:lumOff val="5000"/>
              </a:schemeClr>
            </a:gs>
            <a:gs pos="100000">
              <a:schemeClr val="accent4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A24892D7-8922-3BE9-DAD6-58EEBE4BCB89}"/>
              </a:ext>
            </a:extLst>
          </p:cNvPr>
          <p:cNvSpPr txBox="1"/>
          <p:nvPr/>
        </p:nvSpPr>
        <p:spPr>
          <a:xfrm>
            <a:off x="504512" y="1690727"/>
            <a:ext cx="9007350" cy="1329146"/>
          </a:xfrm>
          <a:prstGeom prst="rect">
            <a:avLst/>
          </a:prstGeom>
          <a:gradFill>
            <a:gsLst>
              <a:gs pos="10000">
                <a:srgbClr val="002060"/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Cabe destacar que</a:t>
            </a:r>
            <a:r>
              <a:rPr lang="pt-BR" sz="2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apresentação dos objetivos varia em função da natureza do projeto</a:t>
            </a:r>
            <a:r>
              <a:rPr lang="pt-BR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5963AF7-4D72-0A10-EB2B-CF03ED8BA16F}"/>
              </a:ext>
            </a:extLst>
          </p:cNvPr>
          <p:cNvSpPr txBox="1"/>
          <p:nvPr/>
        </p:nvSpPr>
        <p:spPr>
          <a:xfrm>
            <a:off x="914399" y="546538"/>
            <a:ext cx="60539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OUTRAS CONSIDERAÇÕES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AF6A42C-71B6-5899-A672-C23C603A6114}"/>
              </a:ext>
            </a:extLst>
          </p:cNvPr>
          <p:cNvSpPr txBox="1"/>
          <p:nvPr/>
        </p:nvSpPr>
        <p:spPr>
          <a:xfrm>
            <a:off x="3047999" y="4235674"/>
            <a:ext cx="8607973" cy="1626211"/>
          </a:xfrm>
          <a:prstGeom prst="rect">
            <a:avLst/>
          </a:prstGeom>
          <a:gradFill>
            <a:gsLst>
              <a:gs pos="10000">
                <a:srgbClr val="7030A0"/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redação final é importante que o objetivo proposto esteja em </a:t>
            </a:r>
            <a:r>
              <a:rPr lang="pt-BR" sz="32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HARMONIA COM A CONCLUSÃO</a:t>
            </a:r>
            <a:r>
              <a:rPr lang="pt-BR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.... sempre coerente com o problema e a justificativa apresentada.</a:t>
            </a:r>
            <a:endParaRPr lang="pt-B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019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B798B6E-0475-90C0-D5E8-79E66787A50E}"/>
              </a:ext>
            </a:extLst>
          </p:cNvPr>
          <p:cNvSpPr txBox="1"/>
          <p:nvPr/>
        </p:nvSpPr>
        <p:spPr>
          <a:xfrm>
            <a:off x="315313" y="720218"/>
            <a:ext cx="11235556" cy="4211474"/>
          </a:xfrm>
          <a:prstGeom prst="rect">
            <a:avLst/>
          </a:prstGeom>
          <a:gradFill>
            <a:gsLst>
              <a:gs pos="10000">
                <a:srgbClr val="FF0000"/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pt-BR" sz="2800" b="1" dirty="0">
                <a:effectLst/>
                <a:latin typeface="AmerigoMdBT"/>
                <a:ea typeface="Calibri" panose="020F0502020204030204" pitchFamily="34" charset="0"/>
                <a:cs typeface="AmerigoMdBT"/>
              </a:rPr>
              <a:t>Dados epidemiológicos de portadores de fissuras labiopalatinas de uma instituição especializada de Londrina, Estado do Paraná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1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José Eduardo </a:t>
            </a:r>
            <a:r>
              <a:rPr lang="pt-BR" sz="1400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Baroneza</a:t>
            </a:r>
            <a:r>
              <a:rPr lang="pt-BR" sz="1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*, Maria José </a:t>
            </a:r>
            <a:r>
              <a:rPr lang="pt-BR" sz="1400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Sparça</a:t>
            </a:r>
            <a:r>
              <a:rPr lang="pt-BR" sz="1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Salles de Faria, Hellen </a:t>
            </a:r>
            <a:r>
              <a:rPr lang="pt-BR" sz="1400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Kuasne</a:t>
            </a:r>
            <a:r>
              <a:rPr lang="pt-BR" sz="1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Juliana </a:t>
            </a:r>
            <a:r>
              <a:rPr lang="pt-BR" sz="1400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Laino</a:t>
            </a:r>
            <a:r>
              <a:rPr lang="pt-BR" sz="1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 Val Carneiro e Jaqueline Carvalho de Oliveira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18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.........O </a:t>
            </a:r>
            <a:r>
              <a:rPr lang="pt-BR" sz="1800" b="1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</a:t>
            </a:r>
            <a:r>
              <a:rPr lang="pt-BR" sz="18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deste estudo </a:t>
            </a:r>
            <a:r>
              <a:rPr lang="pt-BR" sz="2400" b="1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foi descrever as características de uma população de 377 fissurados</a:t>
            </a:r>
            <a:r>
              <a:rPr lang="pt-BR" sz="20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8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atendidos por uma instituição de Londrina, Estado do Paraná. Para tanto, </a:t>
            </a:r>
            <a:r>
              <a:rPr lang="pt-BR" sz="2400" b="1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foi avaliada a prevalência das fissuras em relação ao gênero, ao hábito materno de fumar até o 3º mês de gestação, à história familiar de fissuras, à classificação socioeconômica e às faixas etárias materna e paterna</a:t>
            </a:r>
            <a:r>
              <a:rPr lang="pt-BR" sz="20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8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nas quais os fissurados foram concebidos. A fissura de maior prevalência....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D3C5EAC4-B855-41F5-0498-1D2FBC6DFB7C}"/>
              </a:ext>
            </a:extLst>
          </p:cNvPr>
          <p:cNvSpPr/>
          <p:nvPr/>
        </p:nvSpPr>
        <p:spPr>
          <a:xfrm>
            <a:off x="136634" y="441431"/>
            <a:ext cx="11740053" cy="4719145"/>
          </a:xfrm>
          <a:prstGeom prst="round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8416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1D577A76-CF5A-58A5-58F0-18954DC6ECC3}"/>
              </a:ext>
            </a:extLst>
          </p:cNvPr>
          <p:cNvSpPr txBox="1"/>
          <p:nvPr/>
        </p:nvSpPr>
        <p:spPr>
          <a:xfrm>
            <a:off x="462463" y="953722"/>
            <a:ext cx="11361683" cy="4439164"/>
          </a:xfrm>
          <a:prstGeom prst="rect">
            <a:avLst/>
          </a:prstGeom>
          <a:gradFill>
            <a:gsLst>
              <a:gs pos="10000">
                <a:srgbClr val="00B050"/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2400" b="1" dirty="0" err="1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Microscopic</a:t>
            </a:r>
            <a:r>
              <a:rPr lang="pt-BR" sz="2400" b="1" dirty="0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and</a:t>
            </a:r>
            <a:r>
              <a:rPr lang="pt-BR" sz="2400" b="1" dirty="0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proliferative</a:t>
            </a:r>
            <a:r>
              <a:rPr lang="pt-BR" sz="2400" b="1" dirty="0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comparison</a:t>
            </a:r>
            <a:r>
              <a:rPr lang="pt-BR" sz="2400" b="1" dirty="0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of</a:t>
            </a:r>
            <a:r>
              <a:rPr lang="pt-BR" sz="2400" b="1" dirty="0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gingival</a:t>
            </a:r>
            <a:r>
              <a:rPr lang="pt-BR" sz="2400" b="1" dirty="0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 fibroblastos </a:t>
            </a:r>
            <a:r>
              <a:rPr lang="pt-BR" sz="2400" b="1" dirty="0" err="1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from</a:t>
            </a:r>
            <a:r>
              <a:rPr lang="pt-BR" sz="2400" b="1" dirty="0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patients</a:t>
            </a:r>
            <a:r>
              <a:rPr lang="pt-BR" sz="2400" b="1" dirty="0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with</a:t>
            </a:r>
            <a:r>
              <a:rPr lang="pt-BR" sz="2400" b="1" dirty="0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 normal </a:t>
            </a:r>
            <a:r>
              <a:rPr lang="pt-BR" sz="2400" b="1" dirty="0" err="1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gingiva</a:t>
            </a:r>
            <a:r>
              <a:rPr lang="pt-BR" sz="2400" b="1" dirty="0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and</a:t>
            </a:r>
            <a:r>
              <a:rPr lang="pt-BR" sz="2400" b="1" dirty="0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with</a:t>
            </a:r>
            <a:r>
              <a:rPr lang="pt-BR" sz="2400" b="1" dirty="0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hereditary</a:t>
            </a:r>
            <a:r>
              <a:rPr lang="pt-BR" sz="2400" b="1" dirty="0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gingival</a:t>
            </a:r>
            <a:r>
              <a:rPr lang="pt-BR" sz="2400" b="1" dirty="0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effectLst/>
                <a:latin typeface="Switzerland-BoldItalic"/>
                <a:ea typeface="Calibri" panose="020F0502020204030204" pitchFamily="34" charset="0"/>
                <a:cs typeface="Switzerland-BoldItalic"/>
              </a:rPr>
              <a:t>fibromatosis</a:t>
            </a:r>
            <a:endParaRPr lang="pt-BR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1200" i="1" dirty="0">
                <a:solidFill>
                  <a:schemeClr val="bg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MARTELLI-JUNIOR, H.; BOLZANI, G.; GRANER, E.; BOZZO, L.; COLETTA, R. D.</a:t>
            </a:r>
            <a:endParaRPr lang="pt-BR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1800" dirty="0" err="1">
                <a:solidFill>
                  <a:schemeClr val="bg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Fibromatose</a:t>
            </a:r>
            <a:r>
              <a:rPr lang="pt-BR" sz="1800" dirty="0">
                <a:solidFill>
                  <a:schemeClr val="bg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gengival hereditária (FGH) é uma condição bucal rara clinicamente manifestada por um aumento gengival generalizado e fibrótico, podendo apresentar-se de forma isolada ou associada a outras alterações, como parte de síndromes. Os mecanismos biológicos envolvidos na FGH são desconhecidos, e os resultados de estudos de cultura celulares são controversos. </a:t>
            </a:r>
            <a:r>
              <a:rPr lang="pt-BR" sz="2000" b="1" dirty="0">
                <a:solidFill>
                  <a:srgbClr val="FFFF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elucidar as características fenotípicas dos fibroblastos de FGH, nós isolamos quatro linhagens celulares de fibroblastos de FGH de indivíduos de uma mesma família e comparamos as características morfológicas e proliferativas com fibroblastos provenientes de pacientes com gengiva clinicamente normal (GN).</a:t>
            </a:r>
            <a:endParaRPr lang="pt-BR" sz="16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1050" b="1" dirty="0" err="1">
                <a:effectLst/>
                <a:latin typeface="BookmanOldStyle-Bold"/>
                <a:ea typeface="Calibri" panose="020F0502020204030204" pitchFamily="34" charset="0"/>
                <a:cs typeface="BookmanOldStyle-Bold"/>
              </a:rPr>
              <a:t>Pesq</a:t>
            </a:r>
            <a:r>
              <a:rPr lang="pt-BR" sz="1050" b="1" dirty="0">
                <a:effectLst/>
                <a:latin typeface="BookmanOldStyle-Bold"/>
                <a:ea typeface="Calibri" panose="020F0502020204030204" pitchFamily="34" charset="0"/>
                <a:cs typeface="BookmanOldStyle-Bold"/>
              </a:rPr>
              <a:t> </a:t>
            </a:r>
            <a:r>
              <a:rPr lang="pt-BR" sz="1050" b="1" dirty="0" err="1">
                <a:effectLst/>
                <a:latin typeface="BookmanOldStyle-Bold"/>
                <a:ea typeface="Calibri" panose="020F0502020204030204" pitchFamily="34" charset="0"/>
                <a:cs typeface="BookmanOldStyle-Bold"/>
              </a:rPr>
              <a:t>Odont</a:t>
            </a:r>
            <a:r>
              <a:rPr lang="pt-BR" sz="1050" b="1" dirty="0">
                <a:effectLst/>
                <a:latin typeface="BookmanOldStyle-Bold"/>
                <a:ea typeface="Calibri" panose="020F0502020204030204" pitchFamily="34" charset="0"/>
                <a:cs typeface="BookmanOldStyle-Bold"/>
              </a:rPr>
              <a:t> </a:t>
            </a:r>
            <a:r>
              <a:rPr lang="pt-BR" sz="1050" b="1" dirty="0" err="1">
                <a:effectLst/>
                <a:latin typeface="BookmanOldStyle-Bold"/>
                <a:ea typeface="Calibri" panose="020F0502020204030204" pitchFamily="34" charset="0"/>
                <a:cs typeface="BookmanOldStyle-Bold"/>
              </a:rPr>
              <a:t>Bras</a:t>
            </a:r>
            <a:r>
              <a:rPr lang="pt-BR" sz="1050" dirty="0">
                <a:effectLst/>
                <a:latin typeface="BookmanOldStyle-Light"/>
                <a:ea typeface="Calibri" panose="020F0502020204030204" pitchFamily="34" charset="0"/>
                <a:cs typeface="BookmanOldStyle-Light"/>
              </a:rPr>
              <a:t>, v. 14, n. 2, p. 123-129, abr./jun. 2000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5B52BA93-9F2A-C435-D013-9FC3A94BFD5B}"/>
              </a:ext>
            </a:extLst>
          </p:cNvPr>
          <p:cNvSpPr/>
          <p:nvPr/>
        </p:nvSpPr>
        <p:spPr>
          <a:xfrm>
            <a:off x="178683" y="346844"/>
            <a:ext cx="11782097" cy="5517931"/>
          </a:xfrm>
          <a:prstGeom prst="roundRect">
            <a:avLst/>
          </a:prstGeom>
          <a:noFill/>
          <a:ln w="76200">
            <a:solidFill>
              <a:srgbClr val="C00000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60497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6" descr="emblema ict odontologia.jpg">
            <a:extLst>
              <a:ext uri="{FF2B5EF4-FFF2-40B4-BE49-F238E27FC236}">
                <a16:creationId xmlns:a16="http://schemas.microsoft.com/office/drawing/2014/main" id="{BAD70BBD-FF18-DC6E-6C03-8312D93629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3407" y="556030"/>
            <a:ext cx="5218800" cy="5209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7551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13747210-D038-CDDB-D825-F85BC448536A}"/>
              </a:ext>
            </a:extLst>
          </p:cNvPr>
          <p:cNvSpPr txBox="1"/>
          <p:nvPr/>
        </p:nvSpPr>
        <p:spPr>
          <a:xfrm>
            <a:off x="630624" y="1502979"/>
            <a:ext cx="10026866" cy="19571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Um trabalho acadêmico bem elaborado deve conter um destaque no texto que lhe permita </a:t>
            </a:r>
            <a:r>
              <a:rPr lang="pt-BR" sz="2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apresentar a</a:t>
            </a:r>
            <a:r>
              <a:rPr lang="pt-BR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ideia central</a:t>
            </a:r>
            <a:r>
              <a:rPr lang="pt-BR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 maneira suscinta </a:t>
            </a:r>
            <a:r>
              <a:rPr lang="pt-BR" sz="2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expressando</a:t>
            </a:r>
            <a:r>
              <a:rPr lang="pt-BR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também a sua </a:t>
            </a:r>
            <a:r>
              <a:rPr lang="pt-BR" sz="28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finalidade</a:t>
            </a:r>
            <a:r>
              <a:rPr lang="pt-BR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 a </a:t>
            </a:r>
            <a:r>
              <a:rPr lang="pt-BR" sz="28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delimitação</a:t>
            </a:r>
            <a:r>
              <a:rPr lang="pt-BR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do tema.</a:t>
            </a:r>
            <a:r>
              <a:rPr lang="pt-BR" sz="24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07F4961-761A-39CF-2135-115CE208DB53}"/>
              </a:ext>
            </a:extLst>
          </p:cNvPr>
          <p:cNvSpPr txBox="1"/>
          <p:nvPr/>
        </p:nvSpPr>
        <p:spPr>
          <a:xfrm>
            <a:off x="1702677" y="4025461"/>
            <a:ext cx="624314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Assim devemos elaborar um item/parágrafo  com nossas </a:t>
            </a:r>
            <a:r>
              <a:rPr lang="pt-BR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Proposições</a:t>
            </a:r>
            <a:r>
              <a:rPr lang="pt-B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ou </a:t>
            </a:r>
            <a:r>
              <a:rPr lang="pt-BR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Objetivos</a:t>
            </a:r>
            <a:r>
              <a:rPr lang="pt-B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3200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1E5E3FD8-8444-489C-D0C6-A464F338A4FC}"/>
              </a:ext>
            </a:extLst>
          </p:cNvPr>
          <p:cNvSpPr txBox="1"/>
          <p:nvPr/>
        </p:nvSpPr>
        <p:spPr>
          <a:xfrm>
            <a:off x="2722180" y="472968"/>
            <a:ext cx="83977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Algerian" panose="04020705040A02060702" pitchFamily="82" charset="0"/>
              </a:rPr>
              <a:t>E s c r i t a    c i e n t í f i c a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CD2B5AFC-3825-0131-89E2-6A7CF73FD8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2162" y="4236568"/>
            <a:ext cx="3471954" cy="2235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508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6D7A9029-62C2-4829-B041-5DBBD127842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0805"/>
          <a:stretch/>
        </p:blipFill>
        <p:spPr>
          <a:xfrm>
            <a:off x="490029" y="126119"/>
            <a:ext cx="6237426" cy="648000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173D9184-4927-B69F-49B8-13332E12A3FE}"/>
              </a:ext>
            </a:extLst>
          </p:cNvPr>
          <p:cNvSpPr txBox="1"/>
          <p:nvPr/>
        </p:nvSpPr>
        <p:spPr>
          <a:xfrm>
            <a:off x="7062926" y="3178907"/>
            <a:ext cx="4939863" cy="1586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pt-BR" sz="3200" b="1" i="1" dirty="0">
                <a:solidFill>
                  <a:srgbClr val="FFFF00"/>
                </a:solidFill>
                <a:effectLst/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ESCRITA CIENTÍFICA </a:t>
            </a:r>
          </a:p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pt-BR" sz="3200" b="1" i="1" dirty="0">
                <a:solidFill>
                  <a:srgbClr val="FFFF00"/>
                </a:solidFill>
                <a:effectLst/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  O B J E T I V O S </a:t>
            </a:r>
            <a:endParaRPr lang="pt-BR" sz="2800" b="1" dirty="0">
              <a:solidFill>
                <a:srgbClr val="FFFF00"/>
              </a:solidFill>
              <a:effectLst/>
              <a:latin typeface="Algerian" panose="04020705040A02060702" pitchFamily="8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6" descr="emblema ict odontologia.jpg">
            <a:extLst>
              <a:ext uri="{FF2B5EF4-FFF2-40B4-BE49-F238E27FC236}">
                <a16:creationId xmlns:a16="http://schemas.microsoft.com/office/drawing/2014/main" id="{36DE2F15-4320-A7BC-4B45-BE1A94306C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6861" y="192106"/>
            <a:ext cx="1765928" cy="1762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0453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C92CCBD-C62A-A695-A167-019D5DE757DE}"/>
              </a:ext>
            </a:extLst>
          </p:cNvPr>
          <p:cNvSpPr txBox="1"/>
          <p:nvPr/>
        </p:nvSpPr>
        <p:spPr>
          <a:xfrm>
            <a:off x="304802" y="609603"/>
            <a:ext cx="8586952" cy="2492990"/>
          </a:xfrm>
          <a:prstGeom prst="rect">
            <a:avLst/>
          </a:prstGeom>
          <a:gradFill>
            <a:gsLst>
              <a:gs pos="10000">
                <a:srgbClr val="FF0000"/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pt-BR" sz="2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Estes indicadores/objetivos devem considerar, no projeto inicial, </a:t>
            </a:r>
            <a:r>
              <a:rPr lang="pt-BR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aspectos</a:t>
            </a:r>
            <a:r>
              <a:rPr lang="pt-BR" sz="36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Gerais</a:t>
            </a:r>
            <a:r>
              <a:rPr lang="pt-BR" sz="36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 proposta do tema e </a:t>
            </a:r>
            <a:r>
              <a:rPr lang="pt-BR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aspectos</a:t>
            </a:r>
            <a:r>
              <a:rPr lang="pt-BR" sz="36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Específicos</a:t>
            </a:r>
            <a:r>
              <a:rPr lang="pt-BR" sz="32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mesmo, sendo fundamentais para delinear a boa realização de trabalhos acadêmicos / científicos 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B07BB03-2AEF-2ED0-5884-4EE9812148BA}"/>
              </a:ext>
            </a:extLst>
          </p:cNvPr>
          <p:cNvSpPr txBox="1"/>
          <p:nvPr/>
        </p:nvSpPr>
        <p:spPr>
          <a:xfrm>
            <a:off x="3226687" y="3805582"/>
            <a:ext cx="8860221" cy="2200602"/>
          </a:xfrm>
          <a:prstGeom prst="rect">
            <a:avLst/>
          </a:prstGeom>
          <a:gradFill>
            <a:gsLst>
              <a:gs pos="10000">
                <a:srgbClr val="7030A0"/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pt-B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 objetivo GERAL é o item que </a:t>
            </a:r>
            <a:r>
              <a:rPr lang="pt-B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deve</a:t>
            </a:r>
            <a:r>
              <a:rPr lang="pt-B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pt-B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pt-B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B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RESUMIR</a:t>
            </a:r>
            <a:r>
              <a:rPr lang="pt-B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 ideia central do trabalho científico.</a:t>
            </a:r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t-B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pt-B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EXPRESSAR</a:t>
            </a:r>
            <a:r>
              <a:rPr lang="pt-B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 síntese do que se pretende alcançar no todo.</a:t>
            </a:r>
            <a:endParaRPr lang="pt-B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pt-B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RESPONDER </a:t>
            </a:r>
            <a:r>
              <a:rPr lang="pt-B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à pergunta: O que é?..... Do que se trata?</a:t>
            </a:r>
            <a:endParaRPr lang="pt-B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266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2F41E3B-0F4A-7478-FFDC-8747B0E3A6A0}"/>
              </a:ext>
            </a:extLst>
          </p:cNvPr>
          <p:cNvSpPr txBox="1"/>
          <p:nvPr/>
        </p:nvSpPr>
        <p:spPr>
          <a:xfrm>
            <a:off x="451947" y="325824"/>
            <a:ext cx="10184524" cy="23243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Assim devemos entender que o objetivo geral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visa</a:t>
            </a:r>
            <a:r>
              <a:rPr lang="pt-B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</a:t>
            </a:r>
            <a:r>
              <a:rPr lang="pt-B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resposta ao questionamento principal</a:t>
            </a:r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problema apontado, isto é, .....  deve demonstrar a</a:t>
            </a:r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contribuição na realidade do tema</a:t>
            </a:r>
            <a:r>
              <a:rPr lang="pt-B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......a </a:t>
            </a:r>
            <a:r>
              <a:rPr lang="pt-B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mudança/esclarecimento </a:t>
            </a:r>
            <a:r>
              <a:rPr lang="pt-BR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o projeto pretende</a:t>
            </a:r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F6B1A68-77ED-0C46-151A-B7E33B6A7753}"/>
              </a:ext>
            </a:extLst>
          </p:cNvPr>
          <p:cNvSpPr txBox="1"/>
          <p:nvPr/>
        </p:nvSpPr>
        <p:spPr>
          <a:xfrm>
            <a:off x="2669629" y="3301587"/>
            <a:ext cx="9364718" cy="2948115"/>
          </a:xfrm>
          <a:prstGeom prst="rect">
            <a:avLst/>
          </a:prstGeom>
          <a:gradFill>
            <a:gsLst>
              <a:gs pos="10000">
                <a:srgbClr val="FF0000"/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Então ele deve </a:t>
            </a:r>
            <a:r>
              <a:rPr lang="pt-BR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expressar de forma clara</a:t>
            </a:r>
            <a:r>
              <a:rPr lang="pt-B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BR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qual é a intenção da pesquisa</a:t>
            </a:r>
            <a:r>
              <a:rPr lang="pt-B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........ </a:t>
            </a:r>
            <a:r>
              <a:rPr lang="pt-BR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 isso deve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inferir sua relação com aquilo que se deseja atingir</a:t>
            </a:r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resultado hipotético que se espera...... respeitando sempre a sequência do que foi feito.</a:t>
            </a:r>
            <a:endParaRPr lang="pt-BR" sz="24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BR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Assim,</a:t>
            </a:r>
            <a:r>
              <a:rPr lang="pt-B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pt-BR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descreve</a:t>
            </a:r>
            <a:r>
              <a:rPr lang="pt-B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e </a:t>
            </a:r>
            <a:r>
              <a:rPr lang="pt-BR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delimita</a:t>
            </a:r>
            <a:r>
              <a:rPr lang="pt-B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BR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qual é o escopo do trabalho</a:t>
            </a:r>
            <a:r>
              <a:rPr lang="pt-B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pt-B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528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D9A4A743-4799-68B3-0228-BFF0DA881FBB}"/>
              </a:ext>
            </a:extLst>
          </p:cNvPr>
          <p:cNvSpPr txBox="1"/>
          <p:nvPr/>
        </p:nvSpPr>
        <p:spPr>
          <a:xfrm>
            <a:off x="399397" y="422734"/>
            <a:ext cx="8860221" cy="2308324"/>
          </a:xfrm>
          <a:prstGeom prst="rect">
            <a:avLst/>
          </a:prstGeom>
          <a:gradFill>
            <a:gsLst>
              <a:gs pos="10000">
                <a:srgbClr val="00B050"/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r>
              <a:rPr lang="pt-BR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 aspecto </a:t>
            </a:r>
            <a:r>
              <a:rPr lang="pt-B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importante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elaboração dos objetivos deve ser a </a:t>
            </a:r>
            <a:r>
              <a:rPr lang="pt-B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linguagem utilizada</a:t>
            </a:r>
            <a:r>
              <a:rPr lang="pt-B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sua redação. O ideal é sempre utilizar </a:t>
            </a:r>
            <a:r>
              <a:rPr lang="pt-B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verbos no infinitivo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isto é, verbos terminados em: ar, </a:t>
            </a:r>
            <a:r>
              <a:rPr lang="pt-BR" sz="2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</a:t>
            </a:r>
            <a:r>
              <a:rPr lang="pt-BR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ou ir. Desta forma,  ao utilizar os verbos conjugados se facilita a compreensão do que se busca alcançar no trabalho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2400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35998CB-6259-72DC-7246-2CB6C38C7E52}"/>
              </a:ext>
            </a:extLst>
          </p:cNvPr>
          <p:cNvSpPr txBox="1"/>
          <p:nvPr/>
        </p:nvSpPr>
        <p:spPr>
          <a:xfrm>
            <a:off x="2764221" y="4031099"/>
            <a:ext cx="9049407" cy="1483163"/>
          </a:xfrm>
          <a:prstGeom prst="rect">
            <a:avLst/>
          </a:prstGeom>
          <a:gradFill>
            <a:gsLst>
              <a:gs pos="10000">
                <a:srgbClr val="002060"/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 outro aspecto que devemos atender é a elaboração dos </a:t>
            </a:r>
            <a:r>
              <a:rPr lang="pt-B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objetivos de maneira impessoal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evitando formas pessoais como p. e. “nos...”.</a:t>
            </a:r>
          </a:p>
        </p:txBody>
      </p:sp>
    </p:spTree>
    <p:extLst>
      <p:ext uri="{BB962C8B-B14F-4D97-AF65-F5344CB8AC3E}">
        <p14:creationId xmlns:p14="http://schemas.microsoft.com/office/powerpoint/2010/main" val="3948041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: Cantos Superiores Recortados 1">
            <a:extLst>
              <a:ext uri="{FF2B5EF4-FFF2-40B4-BE49-F238E27FC236}">
                <a16:creationId xmlns:a16="http://schemas.microsoft.com/office/drawing/2014/main" id="{921BDC7A-CE4E-CE03-668D-36561EC31F65}"/>
              </a:ext>
            </a:extLst>
          </p:cNvPr>
          <p:cNvSpPr/>
          <p:nvPr/>
        </p:nvSpPr>
        <p:spPr>
          <a:xfrm>
            <a:off x="2249216" y="746234"/>
            <a:ext cx="6821212" cy="4361794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.....</a:t>
            </a:r>
            <a:r>
              <a:rPr lang="pt-BR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redação final é </a:t>
            </a:r>
            <a:r>
              <a:rPr lang="pt-BR" sz="32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</a:t>
            </a:r>
            <a:r>
              <a:rPr lang="pt-BR" sz="320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pt-BR" sz="32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ante</a:t>
            </a:r>
            <a:r>
              <a:rPr lang="pt-BR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que o objetivo proposto esteja em </a:t>
            </a:r>
            <a:r>
              <a:rPr lang="pt-B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HARMONIA COM A CONCLUSÃO</a:t>
            </a:r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.... </a:t>
            </a:r>
            <a:r>
              <a:rPr lang="pt-BR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sempre coerente com o problema e a justificativa apresentada.</a:t>
            </a:r>
          </a:p>
        </p:txBody>
      </p:sp>
    </p:spTree>
    <p:extLst>
      <p:ext uri="{BB962C8B-B14F-4D97-AF65-F5344CB8AC3E}">
        <p14:creationId xmlns:p14="http://schemas.microsoft.com/office/powerpoint/2010/main" val="2247428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D492DC3-4A28-E17A-5055-5ED82C8D45D3}"/>
              </a:ext>
            </a:extLst>
          </p:cNvPr>
          <p:cNvSpPr txBox="1"/>
          <p:nvPr/>
        </p:nvSpPr>
        <p:spPr>
          <a:xfrm>
            <a:off x="472966" y="436564"/>
            <a:ext cx="10857186" cy="1483163"/>
          </a:xfrm>
          <a:prstGeom prst="rect">
            <a:avLst/>
          </a:prstGeom>
          <a:gradFill>
            <a:gsLst>
              <a:gs pos="10000">
                <a:schemeClr val="accent2">
                  <a:lumMod val="60000"/>
                  <a:lumOff val="40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 </a:t>
            </a:r>
            <a:r>
              <a:rPr lang="pt-B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OBJETIVOS ESPECÍFICOS 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devem </a:t>
            </a:r>
            <a:r>
              <a:rPr lang="pt-B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apresentam as ideias da pesquisa de forma menos sucinta...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</a:t>
            </a:r>
            <a:r>
              <a:rPr lang="pt-B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explicitar com detalhes</a:t>
            </a:r>
            <a:r>
              <a:rPr lang="pt-B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cada </a:t>
            </a:r>
            <a:r>
              <a:rPr lang="pt-B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etapa metodológica</a:t>
            </a:r>
            <a:r>
              <a:rPr lang="pt-B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desenvolvimento do trabalho</a:t>
            </a: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605171C5-7427-D5FC-C9A1-4A7B9F3D57A3}"/>
              </a:ext>
            </a:extLst>
          </p:cNvPr>
          <p:cNvSpPr txBox="1"/>
          <p:nvPr/>
        </p:nvSpPr>
        <p:spPr>
          <a:xfrm>
            <a:off x="1660634" y="2887752"/>
            <a:ext cx="8870731" cy="107721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pt-BR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Assim, os objetivos </a:t>
            </a:r>
            <a:r>
              <a:rPr lang="pt-BR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ESPECÍFICOS </a:t>
            </a:r>
            <a:r>
              <a:rPr lang="pt-BR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devem ser </a:t>
            </a:r>
            <a:r>
              <a:rPr lang="pt-BR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considerados como subdivisões</a:t>
            </a:r>
            <a:r>
              <a:rPr lang="pt-B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objetivo geral. </a:t>
            </a:r>
            <a:endParaRPr lang="pt-BR" sz="2800" dirty="0">
              <a:solidFill>
                <a:srgbClr val="FF0000"/>
              </a:solidFill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81BEE8B-C141-F4BD-9D48-00D4946D7DE5}"/>
              </a:ext>
            </a:extLst>
          </p:cNvPr>
          <p:cNvSpPr txBox="1"/>
          <p:nvPr/>
        </p:nvSpPr>
        <p:spPr>
          <a:xfrm>
            <a:off x="3048000" y="4609175"/>
            <a:ext cx="8765628" cy="1824667"/>
          </a:xfrm>
          <a:prstGeom prst="rect">
            <a:avLst/>
          </a:prstGeom>
          <a:gradFill>
            <a:gsLst>
              <a:gs pos="10000">
                <a:srgbClr val="FFFF00"/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Para facilitar a compreensão dos objetivos específicos, você pode imaginá-los como os </a:t>
            </a:r>
            <a:r>
              <a:rPr lang="pt-BR" sz="3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passos necessários para se alcançar o objetivo gera</a:t>
            </a:r>
            <a:r>
              <a:rPr lang="pt-BR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pt-BR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pt-B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362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AE42DF2B-ECEE-EA79-0B64-A19ABC1D858A}"/>
              </a:ext>
            </a:extLst>
          </p:cNvPr>
          <p:cNvSpPr txBox="1"/>
          <p:nvPr/>
        </p:nvSpPr>
        <p:spPr>
          <a:xfrm>
            <a:off x="672668" y="277290"/>
            <a:ext cx="8481848" cy="2603341"/>
          </a:xfrm>
          <a:prstGeom prst="rect">
            <a:avLst/>
          </a:prstGeom>
          <a:gradFill>
            <a:gsLst>
              <a:gs pos="0">
                <a:srgbClr val="FFFF00"/>
              </a:gs>
              <a:gs pos="2000">
                <a:srgbClr val="FFFF66"/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2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 outras palavras, devem </a:t>
            </a:r>
            <a:r>
              <a:rPr lang="pt-BR" sz="3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descrever as etapas</a:t>
            </a:r>
            <a:r>
              <a:rPr lang="pt-BR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BR" sz="2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</a:t>
            </a:r>
            <a:r>
              <a:rPr lang="pt-BR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BR" sz="2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pesquisa em </a:t>
            </a:r>
            <a:r>
              <a:rPr lang="pt-BR" sz="3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sequência de execução</a:t>
            </a:r>
            <a:r>
              <a:rPr lang="pt-BR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BR" sz="2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e... p</a:t>
            </a:r>
            <a:r>
              <a:rPr lang="pt-BR" sz="2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 esse motivo, os objetivos específicos costumam ser </a:t>
            </a:r>
            <a:r>
              <a:rPr lang="pt-BR" sz="3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mais de um</a:t>
            </a:r>
            <a:r>
              <a:rPr lang="pt-BR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e, portanto, descritos no plural</a:t>
            </a:r>
            <a:r>
              <a:rPr lang="pt-BR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355C020-B5A6-EE99-17AC-92CA304FE51C}"/>
              </a:ext>
            </a:extLst>
          </p:cNvPr>
          <p:cNvSpPr txBox="1"/>
          <p:nvPr/>
        </p:nvSpPr>
        <p:spPr>
          <a:xfrm>
            <a:off x="3069020" y="4319749"/>
            <a:ext cx="8271641" cy="1329146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0">
                <a:srgbClr val="FF1A0A"/>
              </a:gs>
              <a:gs pos="100000">
                <a:srgbClr val="FFFF66"/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2700000" scaled="1"/>
            <a:tileRect/>
          </a:gra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Servem para </a:t>
            </a:r>
            <a:r>
              <a:rPr lang="pt-BR" sz="3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aprofundar</a:t>
            </a:r>
            <a:r>
              <a:rPr lang="pt-BR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BR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 objeto do trabalho</a:t>
            </a:r>
            <a:r>
              <a:rPr lang="pt-BR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pt-BR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contribuindo também para a </a:t>
            </a:r>
            <a:r>
              <a:rPr lang="pt-BR" sz="3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delimitação</a:t>
            </a:r>
            <a:r>
              <a:rPr lang="pt-BR" sz="3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BR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 tema</a:t>
            </a:r>
            <a:r>
              <a:rPr lang="pt-BR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pt-BR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0408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</TotalTime>
  <Words>912</Words>
  <Application>Microsoft Office PowerPoint</Application>
  <PresentationFormat>Widescreen</PresentationFormat>
  <Paragraphs>44</Paragraphs>
  <Slides>14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12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14</vt:i4>
      </vt:variant>
    </vt:vector>
  </HeadingPairs>
  <TitlesOfParts>
    <vt:vector size="28" baseType="lpstr">
      <vt:lpstr>Algerian</vt:lpstr>
      <vt:lpstr>AmerigoMdBT</vt:lpstr>
      <vt:lpstr>Arial</vt:lpstr>
      <vt:lpstr>BookmanOldStyle-Bold</vt:lpstr>
      <vt:lpstr>BookmanOldStyle-Light</vt:lpstr>
      <vt:lpstr>Calibri</vt:lpstr>
      <vt:lpstr>Calibri Light</vt:lpstr>
      <vt:lpstr>Century Gothic</vt:lpstr>
      <vt:lpstr>Switzerland-BoldItalic</vt:lpstr>
      <vt:lpstr>Tahoma</vt:lpstr>
      <vt:lpstr>Wingdings</vt:lpstr>
      <vt:lpstr>Wingdings 3</vt:lpstr>
      <vt:lpstr>Fatia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miguel angel Castillo Salgado</dc:creator>
  <cp:lastModifiedBy>miguel angel Castillo Salgado</cp:lastModifiedBy>
  <cp:revision>27</cp:revision>
  <dcterms:created xsi:type="dcterms:W3CDTF">2022-04-29T17:54:29Z</dcterms:created>
  <dcterms:modified xsi:type="dcterms:W3CDTF">2022-05-05T14:52:00Z</dcterms:modified>
</cp:coreProperties>
</file>