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6" r:id="rId4"/>
    <p:sldId id="258" r:id="rId5"/>
    <p:sldId id="262" r:id="rId6"/>
    <p:sldId id="265" r:id="rId7"/>
    <p:sldId id="263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E182C0-1D5A-47F7-A912-E7B5E45AD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7D7BDC9-B26E-4ACB-A51B-0F47175AE1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F4BA27-112F-4E18-8318-D1D300A7E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E575-1029-4AAC-AC6C-40579AFD212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88F822-C232-4346-832E-6681D456D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F7D879-523D-43F5-AE95-DF92EEE8C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A56B-E588-4F54-9C98-A00C40D260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86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822617-3A78-4C9A-AAC4-5A7F2543D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97013D9-8146-4362-882F-A0FE1DF54E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1322A51-BC8D-4844-A629-62599912F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E575-1029-4AAC-AC6C-40579AFD212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CB4FF8E-E41B-4AF5-9216-F50AAEF37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602BF6-0A57-46A6-8E5D-943332C4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A56B-E588-4F54-9C98-A00C40D260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63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497D983-BBFD-4141-9A72-328DDE91D6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F095744-AE6E-4075-8021-0F8C6431BE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8F8EC9-A0E8-40AF-A5D2-EE7F47A14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E575-1029-4AAC-AC6C-40579AFD212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470130-255E-4C78-82E2-6513FD6AE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4DF111-BA71-413C-9925-11269079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A56B-E588-4F54-9C98-A00C40D260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95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63576C-60D3-470B-A876-B638922C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C08CCD-AFD8-4A1A-8AAD-56732BDAC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4CF2AB7-92F3-4A52-8403-5DF72FE1B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E575-1029-4AAC-AC6C-40579AFD212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5F33E53-281D-4EB4-B367-C452F123B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194D86-CF1C-43DC-A296-902EC2D8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A56B-E588-4F54-9C98-A00C40D260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8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97B1FE-DE32-4101-821E-C1243D124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ECE86C2-917C-4CE7-8079-32EED718C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8AA996-28A3-426E-A7D5-6374D8EAC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E575-1029-4AAC-AC6C-40579AFD212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B501CE-460F-495E-B3DA-8AFFE3A23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D8CF86B-A363-4389-8AEE-2B4E3FD1B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A56B-E588-4F54-9C98-A00C40D260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07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B66621-A59E-4175-9C36-39C962656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EE8427-16A6-457E-98D6-A8C756C1A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9CFC98E-F247-403B-92E4-52437FCA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D12C96B-E908-4C04-AD13-9BF90D4FD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E575-1029-4AAC-AC6C-40579AFD212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E495801-0C54-4F8A-BF2A-612BFE2A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B72CF18-89A3-4BD6-8B57-0DD28036C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A56B-E588-4F54-9C98-A00C40D260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10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91ADEA-8BE3-4850-9C34-61940F4DA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7CD1AE-4093-43D4-AFAD-34DB21568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CD3A4A3-B7CF-449F-BBC7-6AA610081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EA8EF51-CFA3-46A1-951A-045BFBE993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9D6D0CA-8ADD-4D6D-9907-ED1AF8F36A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0484BD5-72D6-4852-9F3A-9937CB44C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E575-1029-4AAC-AC6C-40579AFD212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D780FA4-04A6-4AE6-B805-23AAE2F8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385BAB9-C608-43E1-AD79-ED82E483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A56B-E588-4F54-9C98-A00C40D260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30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870EE2-8D74-4B13-80FE-15EE7E4C8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64EADAB-F24A-4344-9320-921C3964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E575-1029-4AAC-AC6C-40579AFD212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AF54490-212B-44DF-80D6-530DFB225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00EDE4D-81E6-4442-BE77-6B27138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A56B-E588-4F54-9C98-A00C40D260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0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F76F2DA-05D5-4CC8-B499-4BB9C244E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E575-1029-4AAC-AC6C-40579AFD212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462E1EC-8ECC-4404-A10E-D385D33FB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0E05D79-C5A3-4A75-892C-3A0894D6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A56B-E588-4F54-9C98-A00C40D260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4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393FE2-F5EA-45BE-A828-86FC169D7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75FD9E-8FE3-40C1-8596-B2AFF3873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349D176-810A-4F79-8C0E-91DD7F050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5AA0B59-B7D9-427E-BAF6-F839E5007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E575-1029-4AAC-AC6C-40579AFD212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F6620EC-DCC0-4F93-9407-C1571D6A8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D8D55E7-42D1-4E9A-8632-F873F100D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A56B-E588-4F54-9C98-A00C40D260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1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F5BFEF-9C91-4CAD-B4EB-84F5AADD2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663D70A-137F-4D81-9B4A-5EB3888DBE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6980491-A5C6-47BE-8572-DB19868DC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99E11F4-128E-4BF7-AE87-9B8CEC6DA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E575-1029-4AAC-AC6C-40579AFD212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0C8377B-86A2-49BE-9FC3-562BDFE8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28FD82C-0EB8-4EA7-8ECC-E087FB246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A56B-E588-4F54-9C98-A00C40D260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83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A5F143B-7E0B-4303-9967-73A9924CF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6FD8C6-C1E8-4707-987A-06B970A3D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020235-153A-4CF5-8B82-F82DB01EB4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BE575-1029-4AAC-AC6C-40579AFD212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256749-5F38-44AE-90A5-6BC0F5305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498F7C0-A762-49E2-B508-D084B68A1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EA56B-E588-4F54-9C98-A00C40D260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5854876-5458-41D8-9D34-CE33410CA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2E2089C-51AC-4965-9485-C5D8E0364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</a:rPr>
              <a:t>Apresentação do Curso de Calculo diferencial e Integral III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E6AB77B-7698-465F-AA49-E0013224D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545089"/>
          </a:xfrm>
        </p:spPr>
        <p:txBody>
          <a:bodyPr>
            <a:normAutofit fontScale="55000" lnSpcReduction="20000"/>
          </a:bodyPr>
          <a:lstStyle/>
          <a:p>
            <a:r>
              <a:rPr lang="pt-BR" dirty="0">
                <a:solidFill>
                  <a:schemeClr val="bg1"/>
                </a:solidFill>
              </a:rPr>
              <a:t>Professor </a:t>
            </a:r>
          </a:p>
          <a:p>
            <a:r>
              <a:rPr lang="pt-BR" dirty="0">
                <a:solidFill>
                  <a:schemeClr val="bg1"/>
                </a:solidFill>
              </a:rPr>
              <a:t>Jorge </a:t>
            </a:r>
            <a:r>
              <a:rPr lang="pt-BR" dirty="0" err="1">
                <a:solidFill>
                  <a:schemeClr val="bg1"/>
                </a:solidFill>
              </a:rPr>
              <a:t>Kennety</a:t>
            </a:r>
            <a:r>
              <a:rPr lang="pt-BR" dirty="0">
                <a:solidFill>
                  <a:schemeClr val="bg1"/>
                </a:solidFill>
              </a:rPr>
              <a:t> Silva Formiga , PhD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Professor Thumbs Up GIF by Originals">
            <a:extLst>
              <a:ext uri="{FF2B5EF4-FFF2-40B4-BE49-F238E27FC236}">
                <a16:creationId xmlns:a16="http://schemas.microsoft.com/office/drawing/2014/main" id="{21C4C698-5906-4974-89AC-3EE5EDB4A7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133" y="3805669"/>
            <a:ext cx="2850867" cy="23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fessor Farnsworth GIFs - Get the best GIF on GIPHY">
            <a:extLst>
              <a:ext uri="{FF2B5EF4-FFF2-40B4-BE49-F238E27FC236}">
                <a16:creationId xmlns:a16="http://schemas.microsoft.com/office/drawing/2014/main" id="{B5877CFC-A413-487A-B117-4FA9255E41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978" y="676664"/>
            <a:ext cx="2008043" cy="112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910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5C1F458-0380-4CCE-8AC4-3C08D4BDC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9526"/>
            <a:ext cx="12192000" cy="719752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E40EE7B-BB5C-4ADF-919E-016B2B84BDEF}"/>
              </a:ext>
            </a:extLst>
          </p:cNvPr>
          <p:cNvSpPr txBox="1"/>
          <p:nvPr/>
        </p:nvSpPr>
        <p:spPr>
          <a:xfrm>
            <a:off x="757013" y="638231"/>
            <a:ext cx="19026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Ementa</a:t>
            </a:r>
            <a:endParaRPr lang="en-US" sz="32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A655BFE-6BE0-460F-AC67-04A18E5946BC}"/>
              </a:ext>
            </a:extLst>
          </p:cNvPr>
          <p:cNvSpPr txBox="1"/>
          <p:nvPr/>
        </p:nvSpPr>
        <p:spPr>
          <a:xfrm>
            <a:off x="858612" y="1223006"/>
            <a:ext cx="59116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pt-BR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Sequência e Séries numéricas; Funções reais de duas ou mais variáveis reais; Limites; Derivadas direcionais; Aplicações de Derivadas Parciais – máximos e mínimos, multiplicadores de Lagrange.</a:t>
            </a:r>
            <a:endParaRPr lang="en-US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AC03F4F-6B53-439E-878A-4419D29A1986}"/>
              </a:ext>
            </a:extLst>
          </p:cNvPr>
          <p:cNvSpPr txBox="1"/>
          <p:nvPr/>
        </p:nvSpPr>
        <p:spPr>
          <a:xfrm>
            <a:off x="669457" y="4602220"/>
            <a:ext cx="66594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Avaliações: </a:t>
            </a:r>
          </a:p>
          <a:p>
            <a:r>
              <a:rPr lang="pt-BR" sz="2400" dirty="0">
                <a:solidFill>
                  <a:schemeClr val="bg1"/>
                </a:solidFill>
              </a:rPr>
              <a:t>1) Provas-&gt; presenciais</a:t>
            </a:r>
          </a:p>
          <a:p>
            <a:r>
              <a:rPr lang="pt-BR" sz="2400" dirty="0">
                <a:solidFill>
                  <a:schemeClr val="bg1"/>
                </a:solidFill>
              </a:rPr>
              <a:t>2)testes-&gt; realizada no </a:t>
            </a:r>
            <a:r>
              <a:rPr lang="pt-BR" sz="2400" dirty="0" err="1">
                <a:solidFill>
                  <a:schemeClr val="bg1"/>
                </a:solidFill>
              </a:rPr>
              <a:t>moodle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022B435-9F6F-4011-A402-8B0BEAE3F801}"/>
              </a:ext>
            </a:extLst>
          </p:cNvPr>
          <p:cNvSpPr txBox="1"/>
          <p:nvPr/>
        </p:nvSpPr>
        <p:spPr>
          <a:xfrm>
            <a:off x="737309" y="3232322"/>
            <a:ext cx="61813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Aulas: gravadas+ presenciais</a:t>
            </a:r>
            <a:endParaRPr lang="en-US" sz="3200" dirty="0"/>
          </a:p>
        </p:txBody>
      </p:sp>
      <p:pic>
        <p:nvPicPr>
          <p:cNvPr id="33" name="Picture 2" descr="C:\Users\JORGE\Pictures\imag2.jpg">
            <a:extLst>
              <a:ext uri="{FF2B5EF4-FFF2-40B4-BE49-F238E27FC236}">
                <a16:creationId xmlns:a16="http://schemas.microsoft.com/office/drawing/2014/main" id="{45927231-D0B9-4B7E-B013-BF6536778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620" y="3719513"/>
            <a:ext cx="2639244" cy="24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4F7904E-F43E-49BD-93DC-6C89F9A58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478" y="1286207"/>
            <a:ext cx="3580055" cy="201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3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5C1F458-0380-4CCE-8AC4-3C08D4BDC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9525"/>
            <a:ext cx="12192000" cy="7197525"/>
          </a:xfrm>
          <a:prstGeom prst="rect">
            <a:avLst/>
          </a:prstGeom>
        </p:spPr>
      </p:pic>
      <p:graphicFrame>
        <p:nvGraphicFramePr>
          <p:cNvPr id="29" name="Tabela 28">
            <a:extLst>
              <a:ext uri="{FF2B5EF4-FFF2-40B4-BE49-F238E27FC236}">
                <a16:creationId xmlns:a16="http://schemas.microsoft.com/office/drawing/2014/main" id="{D2047879-C55D-464E-B062-52DDF03EC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683398"/>
              </p:ext>
            </p:extLst>
          </p:nvPr>
        </p:nvGraphicFramePr>
        <p:xfrm>
          <a:off x="7104737" y="2076311"/>
          <a:ext cx="4071263" cy="2268156"/>
        </p:xfrm>
        <a:graphic>
          <a:graphicData uri="http://schemas.openxmlformats.org/drawingml/2006/table">
            <a:tbl>
              <a:tblPr/>
              <a:tblGrid>
                <a:gridCol w="2134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6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9" marR="44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b="1" dirty="0">
                          <a:latin typeface="Times New Roman"/>
                          <a:ea typeface="Times New Roman"/>
                          <a:cs typeface="Times New Roman"/>
                        </a:rPr>
                        <a:t>Atividade</a:t>
                      </a:r>
                      <a:endParaRPr lang="pt-B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9" marR="44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2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Times New Roman"/>
                          <a:ea typeface="Times New Roman"/>
                          <a:cs typeface="Times New Roman"/>
                        </a:rPr>
                        <a:t>Avaliação 1</a:t>
                      </a:r>
                    </a:p>
                  </a:txBody>
                  <a:tcPr marL="44449" marR="44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Times New Roman"/>
                          <a:ea typeface="Times New Roman"/>
                          <a:cs typeface="Times New Roman"/>
                        </a:rPr>
                        <a:t>Prova 1</a:t>
                      </a:r>
                    </a:p>
                  </a:txBody>
                  <a:tcPr marL="44449" marR="44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Times New Roman"/>
                          <a:ea typeface="Times New Roman"/>
                          <a:cs typeface="Times New Roman"/>
                        </a:rPr>
                        <a:t>Avaliação 2</a:t>
                      </a:r>
                    </a:p>
                  </a:txBody>
                  <a:tcPr marL="44449" marR="44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Times New Roman"/>
                          <a:ea typeface="Times New Roman"/>
                          <a:cs typeface="Times New Roman"/>
                        </a:rPr>
                        <a:t>Prova 2</a:t>
                      </a:r>
                    </a:p>
                  </a:txBody>
                  <a:tcPr marL="44449" marR="44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4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Times New Roman"/>
                          <a:ea typeface="Times New Roman"/>
                          <a:cs typeface="Times New Roman"/>
                        </a:rPr>
                        <a:t>Avaliação 3</a:t>
                      </a:r>
                    </a:p>
                  </a:txBody>
                  <a:tcPr marL="44449" marR="44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latin typeface="Times New Roman"/>
                          <a:ea typeface="Times New Roman"/>
                          <a:cs typeface="Times New Roman"/>
                        </a:rPr>
                        <a:t>Teste+Projeto</a:t>
                      </a:r>
                      <a:endParaRPr lang="pt-B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9" marR="44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4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Times New Roman"/>
                          <a:ea typeface="Times New Roman"/>
                          <a:cs typeface="Times New Roman"/>
                        </a:rPr>
                        <a:t>Avaliação 6</a:t>
                      </a:r>
                    </a:p>
                  </a:txBody>
                  <a:tcPr marL="44449" marR="44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b="1" dirty="0">
                          <a:latin typeface="Times New Roman"/>
                          <a:ea typeface="Times New Roman"/>
                          <a:cs typeface="Times New Roman"/>
                        </a:rPr>
                        <a:t>Sub(Ausentes)</a:t>
                      </a:r>
                      <a:endParaRPr lang="pt-B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9" marR="44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Times New Roman"/>
                          <a:ea typeface="Times New Roman"/>
                          <a:cs typeface="Times New Roman"/>
                        </a:rPr>
                        <a:t>Avaliação 7</a:t>
                      </a:r>
                    </a:p>
                  </a:txBody>
                  <a:tcPr marL="44449" marR="44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b="1" dirty="0">
                          <a:latin typeface="Times New Roman"/>
                          <a:ea typeface="Times New Roman"/>
                          <a:cs typeface="Times New Roman"/>
                        </a:rPr>
                        <a:t>Exame (AE)</a:t>
                      </a:r>
                      <a:endParaRPr lang="pt-B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9" marR="44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54635"/>
                  </a:ext>
                </a:extLst>
              </a:tr>
            </a:tbl>
          </a:graphicData>
        </a:graphic>
      </p:graphicFrame>
      <p:sp>
        <p:nvSpPr>
          <p:cNvPr id="31" name="CaixaDeTexto 30">
            <a:extLst>
              <a:ext uri="{FF2B5EF4-FFF2-40B4-BE49-F238E27FC236}">
                <a16:creationId xmlns:a16="http://schemas.microsoft.com/office/drawing/2014/main" id="{7BEFB53F-CF82-45E0-A609-07269C2C7DCC}"/>
              </a:ext>
            </a:extLst>
          </p:cNvPr>
          <p:cNvSpPr txBox="1"/>
          <p:nvPr/>
        </p:nvSpPr>
        <p:spPr>
          <a:xfrm>
            <a:off x="1637620" y="4204975"/>
            <a:ext cx="41332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Média final: (</a:t>
            </a:r>
            <a:r>
              <a:rPr lang="pt-BR" sz="2400" dirty="0" err="1">
                <a:solidFill>
                  <a:schemeClr val="bg1"/>
                </a:solidFill>
              </a:rPr>
              <a:t>Média+EXAME</a:t>
            </a:r>
            <a:r>
              <a:rPr lang="pt-BR" sz="2400" dirty="0">
                <a:solidFill>
                  <a:schemeClr val="bg1"/>
                </a:solidFill>
              </a:rPr>
              <a:t>)/2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2050" name="Picture 2" descr="10 gifs que representam sua vida universitária – Blog">
            <a:extLst>
              <a:ext uri="{FF2B5EF4-FFF2-40B4-BE49-F238E27FC236}">
                <a16:creationId xmlns:a16="http://schemas.microsoft.com/office/drawing/2014/main" id="{67F5C33A-D4AA-45F6-8608-594645E07E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383" y="1512312"/>
            <a:ext cx="2595316" cy="146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63880C6-96C5-48B5-9636-2812A4ACD0FF}"/>
              </a:ext>
            </a:extLst>
          </p:cNvPr>
          <p:cNvSpPr txBox="1"/>
          <p:nvPr/>
        </p:nvSpPr>
        <p:spPr>
          <a:xfrm>
            <a:off x="757646" y="73576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</a:rPr>
              <a:t>Média: </a:t>
            </a:r>
            <a:r>
              <a:rPr lang="pt-BR" sz="1800" dirty="0">
                <a:solidFill>
                  <a:srgbClr val="FFFF00"/>
                </a:solidFill>
              </a:rPr>
              <a:t>(</a:t>
            </a:r>
            <a:r>
              <a:rPr lang="pt-BR" sz="1800" dirty="0">
                <a:solidFill>
                  <a:srgbClr val="FFFF00"/>
                </a:solidFill>
                <a:highlight>
                  <a:srgbClr val="FF0000"/>
                </a:highlight>
              </a:rPr>
              <a:t>P1+T1</a:t>
            </a:r>
            <a:r>
              <a:rPr lang="pt-BR" sz="1800" dirty="0">
                <a:solidFill>
                  <a:srgbClr val="FFFF00"/>
                </a:solidFill>
              </a:rPr>
              <a:t>+</a:t>
            </a:r>
            <a:r>
              <a:rPr lang="pt-BR" sz="1800" dirty="0">
                <a:highlight>
                  <a:srgbClr val="00FF00"/>
                </a:highlight>
              </a:rPr>
              <a:t>P2+T2</a:t>
            </a:r>
            <a:r>
              <a:rPr lang="pt-BR" sz="1800" dirty="0">
                <a:solidFill>
                  <a:srgbClr val="FFFF00"/>
                </a:solidFill>
              </a:rPr>
              <a:t>+</a:t>
            </a:r>
            <a:r>
              <a:rPr lang="pt-BR" sz="1800" dirty="0">
                <a:solidFill>
                  <a:srgbClr val="FFFF00"/>
                </a:solidFill>
                <a:highlight>
                  <a:srgbClr val="0000FF"/>
                </a:highlight>
              </a:rPr>
              <a:t>T3</a:t>
            </a:r>
            <a:r>
              <a:rPr lang="pt-BR" sz="1800" dirty="0">
                <a:solidFill>
                  <a:srgbClr val="FFFF00"/>
                </a:solidFill>
              </a:rPr>
              <a:t>+</a:t>
            </a:r>
            <a:r>
              <a:rPr lang="pt-BR" sz="1800" dirty="0">
                <a:solidFill>
                  <a:srgbClr val="FFFF00"/>
                </a:solidFill>
                <a:highlight>
                  <a:srgbClr val="FF00FF"/>
                </a:highlight>
              </a:rPr>
              <a:t>PJ</a:t>
            </a:r>
            <a:r>
              <a:rPr lang="pt-BR" sz="1800" dirty="0">
                <a:solidFill>
                  <a:srgbClr val="FFFF00"/>
                </a:solidFill>
              </a:rPr>
              <a:t>)/3</a:t>
            </a:r>
          </a:p>
          <a:p>
            <a:r>
              <a:rPr lang="pt-BR" sz="1800" dirty="0">
                <a:solidFill>
                  <a:srgbClr val="FFFF00"/>
                </a:solidFill>
              </a:rPr>
              <a:t>Pi=provas Ti= teste </a:t>
            </a:r>
            <a:r>
              <a:rPr lang="pt-BR" dirty="0" err="1">
                <a:solidFill>
                  <a:srgbClr val="FFFF00"/>
                </a:solidFill>
              </a:rPr>
              <a:t>Pj</a:t>
            </a:r>
            <a:r>
              <a:rPr lang="pt-BR" dirty="0">
                <a:solidFill>
                  <a:srgbClr val="FFFF00"/>
                </a:solidFill>
              </a:rPr>
              <a:t>=Projeto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1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2626867-8E35-4832-8A0C-D4601E543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9526"/>
            <a:ext cx="12192000" cy="719752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96DBEBC-624F-4243-B5C2-4F72D4298184}"/>
              </a:ext>
            </a:extLst>
          </p:cNvPr>
          <p:cNvSpPr txBox="1"/>
          <p:nvPr/>
        </p:nvSpPr>
        <p:spPr>
          <a:xfrm>
            <a:off x="675931" y="276984"/>
            <a:ext cx="61813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Plataformas utilizadas</a:t>
            </a:r>
            <a:endParaRPr lang="en-US" sz="32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89B7C82-F829-4451-A851-1631927D0B87}"/>
              </a:ext>
            </a:extLst>
          </p:cNvPr>
          <p:cNvSpPr txBox="1"/>
          <p:nvPr/>
        </p:nvSpPr>
        <p:spPr>
          <a:xfrm>
            <a:off x="1935343" y="1014869"/>
            <a:ext cx="38247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https://ead.ict.unesp.br/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E22C497-253E-44AF-BBC1-362EEAFB0377}"/>
              </a:ext>
            </a:extLst>
          </p:cNvPr>
          <p:cNvSpPr txBox="1"/>
          <p:nvPr/>
        </p:nvSpPr>
        <p:spPr>
          <a:xfrm>
            <a:off x="570270" y="1014869"/>
            <a:ext cx="1905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Moodle: </a:t>
            </a:r>
            <a:endParaRPr lang="en-US" sz="2400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0733A1D-BFCD-4068-ADE2-6CAA0BEF0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620" b="6057"/>
          <a:stretch/>
        </p:blipFill>
        <p:spPr>
          <a:xfrm>
            <a:off x="1425678" y="1786778"/>
            <a:ext cx="8160774" cy="4146201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7265EE24-C4D3-43E4-8CE1-8132CD897A32}"/>
              </a:ext>
            </a:extLst>
          </p:cNvPr>
          <p:cNvSpPr txBox="1"/>
          <p:nvPr/>
        </p:nvSpPr>
        <p:spPr>
          <a:xfrm>
            <a:off x="7315199" y="1016564"/>
            <a:ext cx="35396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 err="1">
                <a:solidFill>
                  <a:schemeClr val="bg1"/>
                </a:solidFill>
              </a:rPr>
              <a:t>googleclassroom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92939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08DDB7-C453-4E69-B6EA-F67F53132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E53DC2-A618-428C-AEBF-96764A3B5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D1AC8E6-A8F3-4874-92CE-875FB2E2B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0758"/>
            <a:ext cx="12192000" cy="719752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77A3940-29EB-4D40-90A2-0EE5320D8AA4}"/>
              </a:ext>
            </a:extLst>
          </p:cNvPr>
          <p:cNvSpPr txBox="1"/>
          <p:nvPr/>
        </p:nvSpPr>
        <p:spPr>
          <a:xfrm>
            <a:off x="675931" y="276984"/>
            <a:ext cx="77568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Informações gerais/dúvidas frequentes</a:t>
            </a:r>
            <a:endParaRPr lang="en-US" sz="32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64F0D48-789B-4ED6-9403-B7F8A45A59FF}"/>
              </a:ext>
            </a:extLst>
          </p:cNvPr>
          <p:cNvSpPr txBox="1"/>
          <p:nvPr/>
        </p:nvSpPr>
        <p:spPr>
          <a:xfrm>
            <a:off x="1021329" y="1226641"/>
            <a:ext cx="91740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Postagem das atividades/aulas: local e horário</a:t>
            </a:r>
            <a:endParaRPr lang="en-US" sz="32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E1EE86B-F00F-4411-B99A-980B5D864583}"/>
              </a:ext>
            </a:extLst>
          </p:cNvPr>
          <p:cNvSpPr txBox="1"/>
          <p:nvPr/>
        </p:nvSpPr>
        <p:spPr>
          <a:xfrm>
            <a:off x="1021329" y="2130269"/>
            <a:ext cx="77453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Questões que forem detectadas “colas”</a:t>
            </a:r>
            <a:endParaRPr lang="en-US" sz="3200" dirty="0"/>
          </a:p>
        </p:txBody>
      </p:sp>
      <p:pic>
        <p:nvPicPr>
          <p:cNvPr id="1026" name="Picture 2" descr="Duvida GIFs | Tenor">
            <a:extLst>
              <a:ext uri="{FF2B5EF4-FFF2-40B4-BE49-F238E27FC236}">
                <a16:creationId xmlns:a16="http://schemas.microsoft.com/office/drawing/2014/main" id="{51C6E4C0-6910-4209-899D-B86F23F24D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29" y="2874430"/>
            <a:ext cx="1361653" cy="76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6E48BFD-E081-41A9-8557-9F58930C168F}"/>
              </a:ext>
            </a:extLst>
          </p:cNvPr>
          <p:cNvSpPr txBox="1"/>
          <p:nvPr/>
        </p:nvSpPr>
        <p:spPr>
          <a:xfrm>
            <a:off x="2769311" y="2901038"/>
            <a:ext cx="4308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Dúvidas sobre exercícios</a:t>
            </a:r>
            <a:endParaRPr lang="en-US" sz="32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A22F948-4251-4812-90BC-5E49FAC31A31}"/>
              </a:ext>
            </a:extLst>
          </p:cNvPr>
          <p:cNvSpPr txBox="1"/>
          <p:nvPr/>
        </p:nvSpPr>
        <p:spPr>
          <a:xfrm>
            <a:off x="784842" y="3801293"/>
            <a:ext cx="77453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Como as atividades serão postadas???</a:t>
            </a:r>
            <a:endParaRPr lang="en-US" sz="32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B96888B-3986-471C-9B52-85382928C4D7}"/>
              </a:ext>
            </a:extLst>
          </p:cNvPr>
          <p:cNvSpPr txBox="1"/>
          <p:nvPr/>
        </p:nvSpPr>
        <p:spPr>
          <a:xfrm>
            <a:off x="746740" y="4467253"/>
            <a:ext cx="103955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Moodle: postar PDF -usar preferencialmente pelo</a:t>
            </a:r>
            <a:endParaRPr lang="en-US" sz="32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CACEE4C-7507-4A12-B9D6-22C4D5DFFFC4}"/>
              </a:ext>
            </a:extLst>
          </p:cNvPr>
          <p:cNvSpPr txBox="1"/>
          <p:nvPr/>
        </p:nvSpPr>
        <p:spPr>
          <a:xfrm>
            <a:off x="746741" y="5029299"/>
            <a:ext cx="10515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 err="1">
                <a:solidFill>
                  <a:schemeClr val="bg1"/>
                </a:solidFill>
              </a:rPr>
              <a:t>googleclassrom</a:t>
            </a:r>
            <a:r>
              <a:rPr lang="pt-BR" sz="2000" dirty="0">
                <a:solidFill>
                  <a:schemeClr val="bg1"/>
                </a:solidFill>
              </a:rPr>
              <a:t>: respondendo na própria plataforma (múltipla escolha)</a:t>
            </a:r>
            <a:endParaRPr lang="en-US" sz="2000" dirty="0"/>
          </a:p>
        </p:txBody>
      </p:sp>
      <p:pic>
        <p:nvPicPr>
          <p:cNvPr id="1028" name="Picture 4" descr="CamScanner - Phone PDF Creator – Apps no Google Play">
            <a:extLst>
              <a:ext uri="{FF2B5EF4-FFF2-40B4-BE49-F238E27FC236}">
                <a16:creationId xmlns:a16="http://schemas.microsoft.com/office/drawing/2014/main" id="{689C4828-70EB-4ECE-B5C7-B656EBCDE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087" y="4281259"/>
            <a:ext cx="1956180" cy="9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Já Era / Bob Sponja / Chega / Já Deu GIF - BobSponja ImDone Tired -  Discover &amp; Share GIFs">
            <a:extLst>
              <a:ext uri="{FF2B5EF4-FFF2-40B4-BE49-F238E27FC236}">
                <a16:creationId xmlns:a16="http://schemas.microsoft.com/office/drawing/2014/main" id="{DACE078D-6236-412F-B7CA-7DAE49AE33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589" y="5487721"/>
            <a:ext cx="1466217" cy="81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A433C3C-154D-488C-835B-F1E92BEC6F67}"/>
              </a:ext>
            </a:extLst>
          </p:cNvPr>
          <p:cNvSpPr txBox="1"/>
          <p:nvPr/>
        </p:nvSpPr>
        <p:spPr>
          <a:xfrm>
            <a:off x="838200" y="5550355"/>
            <a:ext cx="77453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Se não for postado no prazo ou não fizer....</a:t>
            </a:r>
            <a:endParaRPr lang="en-US" sz="3200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C40DA39-7460-4FFE-91E0-64D8A89CB6EB}"/>
              </a:ext>
            </a:extLst>
          </p:cNvPr>
          <p:cNvSpPr txBox="1"/>
          <p:nvPr/>
        </p:nvSpPr>
        <p:spPr>
          <a:xfrm>
            <a:off x="8063345" y="2546240"/>
            <a:ext cx="3557818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sz="3200" dirty="0"/>
              <a:t>Exercícios Sugeridos não são para serem entregues!!!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3835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08DDB7-C453-4E69-B6EA-F67F53132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E53DC2-A618-428C-AEBF-96764A3B5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D1AC8E6-A8F3-4874-92CE-875FB2E2B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9526"/>
            <a:ext cx="12192000" cy="7197525"/>
          </a:xfrm>
          <a:prstGeom prst="rect">
            <a:avLst/>
          </a:prstGeom>
        </p:spPr>
      </p:pic>
      <p:sp>
        <p:nvSpPr>
          <p:cNvPr id="4" name="Retângulo 6">
            <a:extLst>
              <a:ext uri="{FF2B5EF4-FFF2-40B4-BE49-F238E27FC236}">
                <a16:creationId xmlns:a16="http://schemas.microsoft.com/office/drawing/2014/main" id="{97FF5ACC-EAF5-4570-8672-3CB900EB1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168" y="785813"/>
            <a:ext cx="215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>
                <a:solidFill>
                  <a:schemeClr val="bg1"/>
                </a:solidFill>
                <a:latin typeface="Arial" panose="020B0604020202020204" pitchFamily="34" charset="0"/>
              </a:rPr>
              <a:t>Avaliações</a:t>
            </a:r>
            <a:endParaRPr lang="pt-BR" altLang="pt-BR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151BD82A-449B-4D6F-B027-14DFEB522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338" y="5457789"/>
            <a:ext cx="1237451" cy="960034"/>
          </a:xfrm>
          <a:prstGeom prst="rect">
            <a:avLst/>
          </a:prstGeom>
        </p:spPr>
      </p:pic>
      <p:pic>
        <p:nvPicPr>
          <p:cNvPr id="2050" name="Picture 2" descr="Фото Смерть с косой с лицом смайла сидит на идущих часах | Dona morte,  Banksy, Desenhos escuros">
            <a:extLst>
              <a:ext uri="{FF2B5EF4-FFF2-40B4-BE49-F238E27FC236}">
                <a16:creationId xmlns:a16="http://schemas.microsoft.com/office/drawing/2014/main" id="{6A80D0E3-571D-4484-AFE2-D342D93CE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01" y="1372434"/>
            <a:ext cx="2024748" cy="280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20 Freddy Krueger Gifs - Gif Abyss - Page 3">
            <a:extLst>
              <a:ext uri="{FF2B5EF4-FFF2-40B4-BE49-F238E27FC236}">
                <a16:creationId xmlns:a16="http://schemas.microsoft.com/office/drawing/2014/main" id="{7542D534-D366-4615-A506-6E546F6558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841" y="292672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C:\Users\JORGE\Pictures\ima1.jpg">
            <a:extLst>
              <a:ext uri="{FF2B5EF4-FFF2-40B4-BE49-F238E27FC236}">
                <a16:creationId xmlns:a16="http://schemas.microsoft.com/office/drawing/2014/main" id="{01C58AA7-322D-4E8B-A668-EC0C7B77D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726" y="258896"/>
            <a:ext cx="3278396" cy="310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EDEE7C41-79FC-03DC-7C79-3858AA5C2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9903" y="3999183"/>
            <a:ext cx="528957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>
                <a:solidFill>
                  <a:schemeClr val="bg1"/>
                </a:solidFill>
                <a:latin typeface="Arial" panose="020B0604020202020204" pitchFamily="34" charset="0"/>
              </a:rPr>
              <a:t>Todas as datas estão no arquivo “datas importantes” no </a:t>
            </a:r>
            <a:r>
              <a:rPr lang="pt-BR" altLang="pt-BR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moodle</a:t>
            </a:r>
            <a:r>
              <a:rPr lang="pt-BR" altLang="pt-BR" sz="2800" b="1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pt-BR" altLang="pt-BR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86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08DDB7-C453-4E69-B6EA-F67F53132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E53DC2-A618-428C-AEBF-96764A3B5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D1AC8E6-A8F3-4874-92CE-875FB2E2B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9526"/>
            <a:ext cx="12192000" cy="719752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67F7CD0-0AF7-43C7-9492-B2174A6D6EB8}"/>
              </a:ext>
            </a:extLst>
          </p:cNvPr>
          <p:cNvSpPr txBox="1"/>
          <p:nvPr/>
        </p:nvSpPr>
        <p:spPr>
          <a:xfrm>
            <a:off x="1484708" y="1351564"/>
            <a:ext cx="77453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Livro</a:t>
            </a:r>
            <a:endParaRPr lang="en-US" sz="3200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D59EDE0F-AE3B-4CAF-AACE-14E5A9BDE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162" y="2505670"/>
            <a:ext cx="527210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>
                <a:solidFill>
                  <a:schemeClr val="bg1"/>
                </a:solidFill>
                <a:latin typeface="Arial" panose="020B0604020202020204" pitchFamily="34" charset="0"/>
              </a:rPr>
              <a:t>BIBLIOGRAFIA</a:t>
            </a:r>
            <a:endParaRPr lang="pt-BR" altLang="pt-BR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chemeClr val="bg1"/>
                </a:solidFill>
                <a:latin typeface="Arial" panose="020B0604020202020204" pitchFamily="34" charset="0"/>
              </a:rPr>
              <a:t>STEWART, JAMES, </a:t>
            </a:r>
            <a:r>
              <a:rPr lang="pt-BR" altLang="pt-BR" sz="1800" i="1" dirty="0">
                <a:solidFill>
                  <a:schemeClr val="bg1"/>
                </a:solidFill>
                <a:latin typeface="Arial" panose="020B0604020202020204" pitchFamily="34" charset="0"/>
              </a:rPr>
              <a:t>Cálculo, </a:t>
            </a:r>
            <a:r>
              <a:rPr lang="pt-BR" altLang="pt-BR" sz="1800" dirty="0">
                <a:solidFill>
                  <a:srgbClr val="FF0000"/>
                </a:solidFill>
                <a:latin typeface="Arial" panose="020B0604020202020204" pitchFamily="34" charset="0"/>
              </a:rPr>
              <a:t>Volume II</a:t>
            </a:r>
            <a:r>
              <a:rPr lang="pt-BR" altLang="pt-BR" sz="1800" dirty="0">
                <a:solidFill>
                  <a:schemeClr val="bg1"/>
                </a:solidFill>
                <a:latin typeface="Arial" panose="020B0604020202020204" pitchFamily="34" charset="0"/>
              </a:rPr>
              <a:t>, 7ª edição, São Paulo: Thomson Learning, 2006.</a:t>
            </a:r>
            <a:r>
              <a:rPr lang="pt-BR" altLang="pt-BR" sz="1800" i="1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endParaRPr lang="pt-BR" altLang="pt-BR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Cálculo - Stewart 7ª ed + Respostas - Sou Exatas">
            <a:extLst>
              <a:ext uri="{FF2B5EF4-FFF2-40B4-BE49-F238E27FC236}">
                <a16:creationId xmlns:a16="http://schemas.microsoft.com/office/drawing/2014/main" id="{3670A71A-2AB9-4477-866C-FB7227536B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4"/>
          <a:stretch/>
        </p:blipFill>
        <p:spPr bwMode="auto">
          <a:xfrm>
            <a:off x="2678545" y="1642918"/>
            <a:ext cx="304497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227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08DDB7-C453-4E69-B6EA-F67F53132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E53DC2-A618-428C-AEBF-96764A3B5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D1AC8E6-A8F3-4874-92CE-875FB2E2B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9526"/>
            <a:ext cx="12192000" cy="7197525"/>
          </a:xfrm>
          <a:prstGeom prst="rect">
            <a:avLst/>
          </a:prstGeom>
        </p:spPr>
      </p:pic>
      <p:pic>
        <p:nvPicPr>
          <p:cNvPr id="3074" name="Picture 2" descr="Boa Sorte GIFs | Tenor">
            <a:extLst>
              <a:ext uri="{FF2B5EF4-FFF2-40B4-BE49-F238E27FC236}">
                <a16:creationId xmlns:a16="http://schemas.microsoft.com/office/drawing/2014/main" id="{0AF58311-A88E-4AAE-AF4D-B809B629EE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909" y="1350488"/>
            <a:ext cx="455295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arfield Thinking GIF - Garfield Thinking Think - Discover Share GIFs in  2020 | Animation, Garfield, Cute gif">
            <a:extLst>
              <a:ext uri="{FF2B5EF4-FFF2-40B4-BE49-F238E27FC236}">
                <a16:creationId xmlns:a16="http://schemas.microsoft.com/office/drawing/2014/main" id="{691830E8-DD08-41AF-A502-7D6490CA61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447" y="4748844"/>
            <a:ext cx="1927769" cy="156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6159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245</Words>
  <Application>Microsoft Office PowerPoint</Application>
  <PresentationFormat>Widescreen</PresentationFormat>
  <Paragraphs>41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Verdana</vt:lpstr>
      <vt:lpstr>Tema do Office</vt:lpstr>
      <vt:lpstr>Apresentação do Curso de Calculo diferencial e Integral III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Curso de Calculo diferencial e Integral IV</dc:title>
  <dc:creator>jkformiga FORMIGA</dc:creator>
  <cp:lastModifiedBy>jkformiga FORMIGA</cp:lastModifiedBy>
  <cp:revision>35</cp:revision>
  <dcterms:created xsi:type="dcterms:W3CDTF">2020-09-09T11:30:55Z</dcterms:created>
  <dcterms:modified xsi:type="dcterms:W3CDTF">2025-02-23T14:29:18Z</dcterms:modified>
</cp:coreProperties>
</file>