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456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11" r:id="rId15"/>
    <p:sldId id="316" r:id="rId16"/>
    <p:sldId id="293" r:id="rId17"/>
  </p:sldIdLst>
  <p:sldSz cx="9144000" cy="6858000" type="screen4x3"/>
  <p:notesSz cx="6400800" cy="86868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>
          <p15:clr>
            <a:srgbClr val="A4A3A4"/>
          </p15:clr>
        </p15:guide>
        <p15:guide id="2" pos="20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3" autoAdjust="0"/>
    <p:restoredTop sz="94729" autoAdjust="0"/>
  </p:normalViewPr>
  <p:slideViewPr>
    <p:cSldViewPr>
      <p:cViewPr varScale="1">
        <p:scale>
          <a:sx n="101" d="100"/>
          <a:sy n="101" d="100"/>
        </p:scale>
        <p:origin x="18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625639" y="1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/>
          <a:lstStyle>
            <a:lvl1pPr algn="r">
              <a:defRPr sz="1100"/>
            </a:lvl1pPr>
          </a:lstStyle>
          <a:p>
            <a:fld id="{C0D806EE-C534-4775-8658-4AD187892862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 anchor="b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 anchor="b"/>
          <a:lstStyle>
            <a:lvl1pPr algn="r">
              <a:defRPr sz="1100"/>
            </a:lvl1pPr>
          </a:lstStyle>
          <a:p>
            <a:fld id="{75366833-918F-476E-8D9C-BDE36078A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350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8:38:56.25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625639" y="1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/>
          <a:lstStyle>
            <a:lvl1pPr algn="r">
              <a:defRPr sz="1100"/>
            </a:lvl1pPr>
          </a:lstStyle>
          <a:p>
            <a:fld id="{62BEDCB9-0F26-41BB-A96A-F1B4EF483222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652463"/>
            <a:ext cx="4340225" cy="3255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11" tIns="43106" rIns="86211" bIns="43106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0080" y="4126230"/>
            <a:ext cx="5120640" cy="3909060"/>
          </a:xfrm>
          <a:prstGeom prst="rect">
            <a:avLst/>
          </a:prstGeom>
        </p:spPr>
        <p:txBody>
          <a:bodyPr vert="horz" lIns="86211" tIns="43106" rIns="86211" bIns="43106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 anchor="b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 anchor="b"/>
          <a:lstStyle>
            <a:lvl1pPr algn="r">
              <a:defRPr sz="1100"/>
            </a:lvl1pPr>
          </a:lstStyle>
          <a:p>
            <a:fld id="{666FC778-C40F-478C-AB0D-814F513CC5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16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1412776"/>
            <a:ext cx="8259256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12912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174704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ctangle 6"/>
          <p:cNvSpPr/>
          <p:nvPr userDrawn="1"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5797C6F2-61F5-4290-BCF1-25140C57B549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C1687E64-ACC1-4DCE-8F14-1BC762E1869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980728"/>
            <a:ext cx="8784976" cy="56166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552" y="16158"/>
            <a:ext cx="8798928" cy="1001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pt-BR" dirty="0"/>
              <a:t>Clique para editar o título</a:t>
            </a:r>
            <a:endParaRPr lang="en-US" dirty="0"/>
          </a:p>
        </p:txBody>
      </p:sp>
      <p:sp>
        <p:nvSpPr>
          <p:cNvPr id="10" name="Rectangle 6"/>
          <p:cNvSpPr/>
          <p:nvPr userDrawn="1"/>
        </p:nvSpPr>
        <p:spPr>
          <a:xfrm>
            <a:off x="400050" y="6713936"/>
            <a:ext cx="829818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01.png"/><Relationship Id="rId7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4" Type="http://schemas.openxmlformats.org/officeDocument/2006/relationships/image" Target="../media/image102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customXml" Target="../ink/ink1.xml"/><Relationship Id="rId7" Type="http://schemas.openxmlformats.org/officeDocument/2006/relationships/image" Target="../media/image7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0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5854" y="1243360"/>
            <a:ext cx="8260641" cy="1524000"/>
          </a:xfrm>
        </p:spPr>
        <p:txBody>
          <a:bodyPr/>
          <a:lstStyle/>
          <a:p>
            <a:r>
              <a:rPr lang="pt-BR" sz="7200" dirty="0">
                <a:solidFill>
                  <a:schemeClr val="tx1"/>
                </a:solidFill>
              </a:rPr>
              <a:t>Vetores: </a:t>
            </a:r>
            <a:br>
              <a:rPr lang="pt-BR" sz="7200" dirty="0">
                <a:solidFill>
                  <a:schemeClr val="tx1"/>
                </a:solidFill>
              </a:rPr>
            </a:br>
            <a:r>
              <a:rPr lang="pt-BR" sz="7200" dirty="0">
                <a:solidFill>
                  <a:schemeClr val="tx1"/>
                </a:solidFill>
              </a:rPr>
              <a:t>Tratamento Geométrico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>
                <a:solidFill>
                  <a:schemeClr val="tx1"/>
                </a:solidFill>
              </a:rPr>
              <a:t>Prof. Dr. Rogério Galante Negri</a:t>
            </a:r>
          </a:p>
          <a:p>
            <a:r>
              <a:rPr lang="pt-BR" dirty="0">
                <a:solidFill>
                  <a:schemeClr val="tx1"/>
                </a:solidFill>
              </a:rPr>
              <a:t>Prof. Dr. Jorge K. S. Formiga   jorge.formiga@unesp.br</a:t>
            </a:r>
          </a:p>
        </p:txBody>
      </p:sp>
      <p:pic>
        <p:nvPicPr>
          <p:cNvPr id="1026" name="Picture 2" descr="Z:\ICC\logoUnes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" y="44624"/>
            <a:ext cx="7588111" cy="131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09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2800" dirty="0"/>
                  <a:t>...outra forma de somar vetores é adotando a </a:t>
                </a:r>
                <a:r>
                  <a:rPr lang="pt-BR" sz="2800" b="1" dirty="0"/>
                  <a:t>regra do paralelogramo</a:t>
                </a:r>
                <a:r>
                  <a:rPr lang="pt-BR" sz="2800" dirty="0"/>
                  <a:t> que consiste em escolher representantes 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sz="2800" dirty="0"/>
                  <a:t> com mesma origem</a:t>
                </a:r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49" t="-10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Soma de vetores</a:t>
            </a:r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1259632" y="3748390"/>
            <a:ext cx="1800200" cy="4629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 flipH="1" flipV="1">
            <a:off x="1763688" y="4625576"/>
            <a:ext cx="720080" cy="13237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5436096" y="5507444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5507444"/>
                <a:ext cx="576064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7524328" y="4922584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4922584"/>
                <a:ext cx="576064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763688" y="3563724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3563724"/>
                <a:ext cx="57606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1691680" y="5291916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5291916"/>
                <a:ext cx="576064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21311" r="-265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de seta reta 13"/>
          <p:cNvCxnSpPr/>
          <p:nvPr/>
        </p:nvCxnSpPr>
        <p:spPr>
          <a:xfrm flipV="1">
            <a:off x="5724128" y="5044534"/>
            <a:ext cx="1800200" cy="4629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 flipV="1">
            <a:off x="5004048" y="4163085"/>
            <a:ext cx="720080" cy="13237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5765693" y="3762245"/>
            <a:ext cx="1080120" cy="1728192"/>
          </a:xfrm>
          <a:prstGeom prst="straightConnector1">
            <a:avLst/>
          </a:pr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6444208" y="5229200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5229200"/>
                <a:ext cx="576064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5004048" y="4863891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4863891"/>
                <a:ext cx="576064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21667" r="-265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5636768" y="4293096"/>
                <a:ext cx="843417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  <m:r>
                        <a:rPr lang="pt-BR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768" y="4293096"/>
                <a:ext cx="843417" cy="639983"/>
              </a:xfrm>
              <a:prstGeom prst="rect">
                <a:avLst/>
              </a:prstGeom>
              <a:blipFill rotWithShape="1">
                <a:blip r:embed="rId9"/>
                <a:stretch>
                  <a:fillRect t="-12381" r="-268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4572000" y="3995772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995772"/>
                <a:ext cx="57606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ector de seta reta 23"/>
          <p:cNvCxnSpPr/>
          <p:nvPr/>
        </p:nvCxnSpPr>
        <p:spPr>
          <a:xfrm flipV="1">
            <a:off x="5004048" y="3686170"/>
            <a:ext cx="1800200" cy="462910"/>
          </a:xfrm>
          <a:prstGeom prst="straightConnector1">
            <a:avLst/>
          </a:prstGeom>
          <a:ln w="2540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 flipV="1">
            <a:off x="6804248" y="3689472"/>
            <a:ext cx="720080" cy="1323704"/>
          </a:xfrm>
          <a:prstGeom prst="straightConnector1">
            <a:avLst/>
          </a:prstGeom>
          <a:ln w="2540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6660232" y="3284984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3284984"/>
                <a:ext cx="576064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14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Sejam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i="1" dirty="0">
                        <a:latin typeface="Cambria Math"/>
                      </a:rPr>
                      <m:t>, </m:t>
                    </m:r>
                    <m:acc>
                      <m:accPr>
                        <m:chr m:val="⃗"/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i="1" dirty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i="1">
                            <a:latin typeface="Cambria Math"/>
                          </a:rPr>
                          <m:t>𝑤</m:t>
                        </m:r>
                      </m:e>
                    </m:acc>
                  </m:oMath>
                </a14:m>
                <a:r>
                  <a:rPr lang="pt-BR" dirty="0"/>
                  <a:t> vetores quaisquer, são válidas as seguintes propriedades:</a:t>
                </a:r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596" t="-15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Propriedades da soma vetorial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251520" y="2204864"/>
                <a:ext cx="8640960" cy="43204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indent="-571500">
                  <a:buFont typeface="+mj-lt"/>
                  <a:buAutoNum type="romanLcPeriod"/>
                </a:pPr>
                <a:r>
                  <a:rPr lang="pt-BR" sz="2800" dirty="0"/>
                  <a:t>Propriedade associativa: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>
                                <a:latin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pt-BR" sz="2800" i="1">
                            <a:latin typeface="Cambria Math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pt-BR" sz="2800" i="1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+(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)</m:t>
                    </m:r>
                  </m:oMath>
                </a14:m>
                <a:endParaRPr lang="pt-BR" sz="2800" dirty="0"/>
              </a:p>
              <a:p>
                <a:pPr marL="571500" indent="-571500">
                  <a:buFont typeface="+mj-lt"/>
                  <a:buAutoNum type="romanLcPeriod"/>
                </a:pPr>
                <a:r>
                  <a:rPr lang="pt-BR" sz="2800" dirty="0"/>
                  <a:t>Propriedade comutativa: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endParaRPr lang="pt-BR" sz="2800" dirty="0"/>
              </a:p>
              <a:p>
                <a:pPr marL="571500" indent="-571500">
                  <a:buFont typeface="+mj-lt"/>
                  <a:buAutoNum type="romanLcPeriod"/>
                </a:pPr>
                <a:r>
                  <a:rPr lang="pt-BR" sz="2800" dirty="0"/>
                  <a:t>Elemento neutro: existe um único vetor, que somado 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 dá como resultado o próprio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, denominado </a:t>
                </a:r>
                <a:r>
                  <a:rPr lang="pt-BR" sz="2800" b="1" dirty="0"/>
                  <a:t>vetor nulo</a:t>
                </a:r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r>
                  <a:rPr lang="pt-BR" sz="2800" dirty="0"/>
                  <a:t>, ou seja,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0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0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endParaRPr lang="pt-BR" sz="2800" dirty="0"/>
              </a:p>
              <a:p>
                <a:pPr marL="571500" indent="-571500">
                  <a:buFont typeface="+mj-lt"/>
                  <a:buAutoNum type="romanLcPeriod"/>
                </a:pPr>
                <a:r>
                  <a:rPr lang="pt-BR" sz="2800" dirty="0"/>
                  <a:t>Elemento oposto: existe para cada vetor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 um único vetor cuja soma é igual ao vetor nulo, o qual é denominado </a:t>
                </a:r>
                <a:r>
                  <a:rPr lang="pt-BR" sz="2800" b="1" dirty="0"/>
                  <a:t>vetor oposto</a:t>
                </a:r>
                <a:r>
                  <a:rPr lang="pt-BR" sz="2800" dirty="0"/>
                  <a:t> 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, ou seja,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i="1" dirty="0"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pt-BR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 dirty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pt-BR" sz="2800" i="1" dirty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0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=−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endParaRPr lang="pt-BR" sz="28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04864"/>
                <a:ext cx="8640960" cy="4320480"/>
              </a:xfrm>
              <a:prstGeom prst="rect">
                <a:avLst/>
              </a:prstGeom>
              <a:blipFill rotWithShape="1">
                <a:blip r:embed="rId3"/>
                <a:stretch>
                  <a:fillRect l="-1055" r="-49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943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Outra operação definida é a </a:t>
                </a:r>
                <a:r>
                  <a:rPr lang="pt-BR" b="1" dirty="0"/>
                  <a:t>multiplicação de um número real por um vetor</a:t>
                </a:r>
                <a:endParaRPr lang="pt-BR" dirty="0"/>
              </a:p>
              <a:p>
                <a:endParaRPr lang="pt-BR" dirty="0"/>
              </a:p>
              <a:p>
                <a:r>
                  <a:rPr lang="pt-BR" dirty="0"/>
                  <a:t>Seja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𝛼</m:t>
                    </m:r>
                    <m:r>
                      <a:rPr lang="pt-BR" b="0" i="1" smtClean="0">
                        <a:latin typeface="Cambria Math"/>
                      </a:rPr>
                      <m:t>∈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dirty="0"/>
                  <a:t> um vetor, então:</a:t>
                </a:r>
              </a:p>
              <a:p>
                <a:pPr lvl="1"/>
                <a:r>
                  <a:rPr lang="pt-BR" dirty="0"/>
                  <a:t>Se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𝛼</m:t>
                    </m:r>
                    <m:r>
                      <a:rPr lang="pt-BR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pt-BR" dirty="0"/>
                  <a:t> ou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b="0" i="1" dirty="0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dirty="0" smtClean="0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r>
                  <a:rPr lang="pt-BR" dirty="0"/>
                  <a:t>, então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𝛼</m:t>
                    </m:r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endParaRPr lang="pt-BR" dirty="0"/>
              </a:p>
              <a:p>
                <a:pPr lvl="1"/>
                <a:r>
                  <a:rPr lang="pt-BR" dirty="0"/>
                  <a:t>Se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𝛼</m:t>
                    </m:r>
                    <m:r>
                      <a:rPr lang="pt-BR" b="0" i="1" smtClean="0">
                        <a:latin typeface="Cambria Math"/>
                      </a:rPr>
                      <m:t>≠0</m:t>
                    </m:r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b="0" i="1" dirty="0" smtClean="0">
                        <a:latin typeface="Cambria Math"/>
                      </a:rPr>
                      <m:t>≠</m:t>
                    </m:r>
                    <m:acc>
                      <m:accPr>
                        <m:chr m:val="⃗"/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dirty="0" smtClean="0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r>
                  <a:rPr lang="pt-BR" dirty="0"/>
                  <a:t>, o vetor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𝛼</m:t>
                    </m:r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dirty="0"/>
                  <a:t> é caracterizado por: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𝛼</m:t>
                    </m:r>
                    <m:acc>
                      <m:accPr>
                        <m:chr m:val="⃗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dirty="0"/>
                  <a:t> são de mesmo sentido se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𝛼</m:t>
                    </m:r>
                    <m:r>
                      <a:rPr lang="pt-BR" b="0" i="1" smtClean="0">
                        <a:latin typeface="Cambria Math"/>
                      </a:rPr>
                      <m:t>&gt;0</m:t>
                    </m:r>
                  </m:oMath>
                </a14:m>
                <a:r>
                  <a:rPr lang="pt-BR" dirty="0"/>
                  <a:t>, ou sentido contrário se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𝛼</m:t>
                    </m:r>
                    <m:r>
                      <a:rPr lang="pt-BR" b="0" i="1" smtClean="0">
                        <a:latin typeface="Cambria Math"/>
                      </a:rPr>
                      <m:t>&lt;0</m:t>
                    </m:r>
                  </m:oMath>
                </a14:m>
                <a:endParaRPr lang="pt-BR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/>
                          </a:rPr>
                          <m:t>𝛼</m:t>
                        </m:r>
                        <m:acc>
                          <m:accPr>
                            <m:chr m:val="⃗"/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pt-BR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/>
                          </a:rPr>
                          <m:t>𝛼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d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596" t="-1520" r="-11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Produto de escalar por vetor</a:t>
            </a:r>
          </a:p>
        </p:txBody>
      </p:sp>
    </p:spTree>
    <p:extLst>
      <p:ext uri="{BB962C8B-B14F-4D97-AF65-F5344CB8AC3E}">
        <p14:creationId xmlns:p14="http://schemas.microsoft.com/office/powerpoint/2010/main" val="2188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556792"/>
                <a:ext cx="8784976" cy="5616624"/>
              </a:xfrm>
            </p:spPr>
            <p:txBody>
              <a:bodyPr/>
              <a:lstStyle/>
              <a:p>
                <a:r>
                  <a:rPr lang="pt-BR" dirty="0"/>
                  <a:t>Quaisquer que sejam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𝛼</m:t>
                    </m:r>
                    <m:r>
                      <a:rPr lang="pt-BR" i="1">
                        <a:latin typeface="Cambria Math"/>
                      </a:rPr>
                      <m:t>, </m:t>
                    </m:r>
                    <m:r>
                      <a:rPr lang="pt-BR" i="1">
                        <a:latin typeface="Cambria Math"/>
                      </a:rPr>
                      <m:t>𝛽</m:t>
                    </m:r>
                    <m:r>
                      <a:rPr lang="pt-BR" i="1">
                        <a:latin typeface="Cambria Math"/>
                      </a:rPr>
                      <m:t>∈</m:t>
                    </m:r>
                    <m:r>
                      <a:rPr lang="pt-BR" i="1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i="1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i="1" dirty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i="1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pt-BR" i="1" dirty="0">
                        <a:latin typeface="Cambria Math"/>
                      </a:rPr>
                      <m:t>∈ </m:t>
                    </m:r>
                    <m:sSup>
                      <m:sSupPr>
                        <m:ctrlPr>
                          <a:rPr lang="pt-BR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pt-BR" i="1" dirty="0">
                            <a:latin typeface="Cambria Math"/>
                            <a:ea typeface="Cambria Math"/>
                          </a:rPr>
                          <m:t>𝕍</m:t>
                        </m:r>
                      </m:e>
                      <m:sup>
                        <m:r>
                          <a:rPr lang="pt-BR" i="1" dirty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pt-BR" dirty="0"/>
                  <a:t>, são válidas as igualdades:</a:t>
                </a:r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556792"/>
                <a:ext cx="8784976" cy="5616624"/>
              </a:xfrm>
              <a:blipFill rotWithShape="1">
                <a:blip r:embed="rId2"/>
                <a:stretch>
                  <a:fillRect l="-1596" t="-151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Propriedades do produto escalar por vetor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de cantos arredondados 4"/>
              <p:cNvSpPr/>
              <p:nvPr/>
            </p:nvSpPr>
            <p:spPr>
              <a:xfrm>
                <a:off x="251520" y="4869160"/>
                <a:ext cx="8640960" cy="1788452"/>
              </a:xfrm>
              <a:prstGeom prst="roundRect">
                <a:avLst>
                  <a:gd name="adj" fmla="val 610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pt-BR" sz="2400" b="1" dirty="0"/>
                  <a:t>Regra dos sinais</a:t>
                </a:r>
                <a:r>
                  <a:rPr lang="pt-BR" sz="2400" dirty="0"/>
                  <a:t>: Para quaisquer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/>
                      </a:rPr>
                      <m:t>𝛼</m:t>
                    </m:r>
                    <m:r>
                      <a:rPr lang="pt-BR" sz="2400" b="0" i="1" smtClean="0">
                        <a:latin typeface="Cambria Math"/>
                      </a:rPr>
                      <m:t>∈</m:t>
                    </m:r>
                    <m:r>
                      <a:rPr lang="pt-BR" sz="2400" b="0" i="1" smtClean="0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pt-BR" sz="2400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sz="2400" dirty="0"/>
                  <a:t>, são válidas:</a:t>
                </a:r>
              </a:p>
              <a:p>
                <a:pPr marL="457200" indent="-457200">
                  <a:buFont typeface="+mj-lt"/>
                  <a:buAutoNum type="alphaLcParenR"/>
                </a:pP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0" i="1" smtClean="0">
                            <a:latin typeface="Cambria Math"/>
                          </a:rPr>
                          <m:t>−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𝛼</m:t>
                        </m:r>
                      </m:e>
                    </m:d>
                    <m:acc>
                      <m:accPr>
                        <m:chr m:val="⃗"/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400" b="0" i="1" smtClean="0">
                        <a:latin typeface="Cambria Math"/>
                      </a:rPr>
                      <m:t>=−(</m:t>
                    </m:r>
                    <m:r>
                      <a:rPr lang="pt-BR" sz="2400" b="0" i="1" smtClean="0">
                        <a:latin typeface="Cambria Math"/>
                      </a:rPr>
                      <m:t>𝛼</m:t>
                    </m:r>
                    <m:r>
                      <a:rPr lang="pt-BR" sz="2400" b="0" i="1" smtClean="0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pt-BR" sz="2400" dirty="0"/>
              </a:p>
              <a:p>
                <a:pPr marL="457200" indent="-457200">
                  <a:buFont typeface="+mj-lt"/>
                  <a:buAutoNum type="alphaLcParenR"/>
                </a:pP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𝛼</m:t>
                    </m:r>
                    <m:r>
                      <a:rPr lang="pt-BR" sz="2400" i="1">
                        <a:latin typeface="Cambria Math"/>
                      </a:rPr>
                      <m:t> (−</m:t>
                    </m:r>
                    <m:acc>
                      <m:accPr>
                        <m:chr m:val="⃗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400" b="0" i="1" smtClean="0">
                        <a:latin typeface="Cambria Math"/>
                      </a:rPr>
                      <m:t>)</m:t>
                    </m:r>
                    <m:r>
                      <a:rPr lang="pt-BR" sz="2400" i="1">
                        <a:latin typeface="Cambria Math"/>
                      </a:rPr>
                      <m:t>=−(</m:t>
                    </m:r>
                    <m:r>
                      <a:rPr lang="pt-BR" sz="2400" i="1">
                        <a:latin typeface="Cambria Math"/>
                      </a:rPr>
                      <m:t>𝛼</m:t>
                    </m:r>
                    <m:r>
                      <a:rPr lang="pt-BR" sz="2400" i="1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400" i="1">
                        <a:latin typeface="Cambria Math"/>
                      </a:rPr>
                      <m:t>)</m:t>
                    </m:r>
                  </m:oMath>
                </a14:m>
                <a:endParaRPr lang="pt-BR" sz="2400" dirty="0"/>
              </a:p>
              <a:p>
                <a:pPr marL="457200" indent="-457200">
                  <a:buFont typeface="+mj-lt"/>
                  <a:buAutoNum type="alphaLcParenR"/>
                </a:pP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/>
                          </a:rPr>
                          <m:t>−</m:t>
                        </m:r>
                        <m:r>
                          <a:rPr lang="pt-BR" sz="2400" i="1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pt-BR" sz="2400" b="0" i="1" smtClean="0">
                        <a:latin typeface="Cambria Math"/>
                      </a:rPr>
                      <m:t>(−</m:t>
                    </m:r>
                    <m:acc>
                      <m:accPr>
                        <m:chr m:val="⃗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400" b="0" i="1" smtClean="0">
                        <a:latin typeface="Cambria Math"/>
                      </a:rPr>
                      <m:t>)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r>
                      <a:rPr lang="pt-BR" sz="2400" i="1">
                        <a:latin typeface="Cambria Math"/>
                      </a:rPr>
                      <m:t>𝛼</m:t>
                    </m:r>
                    <m:r>
                      <a:rPr lang="pt-BR" sz="2400" i="1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t-BR" sz="2400" dirty="0"/>
              </a:p>
              <a:p>
                <a:pPr marL="457200" indent="-457200">
                  <a:buFont typeface="+mj-lt"/>
                  <a:buAutoNum type="alphaLcParenR"/>
                </a:pPr>
                <a:endParaRPr lang="pt-BR" sz="2400" dirty="0"/>
              </a:p>
            </p:txBody>
          </p:sp>
        </mc:Choice>
        <mc:Fallback xmlns="">
          <p:sp>
            <p:nvSpPr>
              <p:cNvPr id="5" name="Retângulo de cantos arredondado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869160"/>
                <a:ext cx="8640960" cy="1788452"/>
              </a:xfrm>
              <a:prstGeom prst="roundRect">
                <a:avLst>
                  <a:gd name="adj" fmla="val 6104"/>
                </a:avLst>
              </a:prstGeom>
              <a:blipFill rotWithShape="1">
                <a:blip r:embed="rId3"/>
                <a:stretch>
                  <a:fillRect l="-563" t="-23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222492" y="2636912"/>
                <a:ext cx="8712968" cy="19442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indent="-571500">
                  <a:buFont typeface="+mj-lt"/>
                  <a:buAutoNum type="romanLcPeriod"/>
                </a:pPr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/>
                      </a:rPr>
                      <m:t>𝛼</m:t>
                    </m:r>
                    <m:d>
                      <m:d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>
                                <a:latin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pt-BR" sz="2800" i="1">
                            <a:latin typeface="Cambria Math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pt-BR" sz="2800" i="1">
                        <a:latin typeface="Cambria Math"/>
                      </a:rPr>
                      <m:t>=</m:t>
                    </m:r>
                    <m:r>
                      <a:rPr lang="pt-BR" sz="2800" i="1">
                        <a:latin typeface="Cambria Math"/>
                      </a:rPr>
                      <m:t>𝛼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+</m:t>
                    </m:r>
                    <m:r>
                      <a:rPr lang="pt-BR" sz="2800" i="1">
                        <a:latin typeface="Cambria Math"/>
                      </a:rPr>
                      <m:t>𝛼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t-BR" sz="2800" dirty="0"/>
              </a:p>
              <a:p>
                <a:pPr marL="571500" indent="-571500">
                  <a:buFont typeface="+mj-lt"/>
                  <a:buAutoNum type="romanLcPeriod"/>
                </a:pPr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i="1">
                            <a:latin typeface="Cambria Math"/>
                          </a:rPr>
                          <m:t>𝛼</m:t>
                        </m:r>
                        <m:r>
                          <a:rPr lang="pt-BR" sz="2800" i="1">
                            <a:latin typeface="Cambria Math"/>
                          </a:rPr>
                          <m:t>+</m:t>
                        </m:r>
                        <m:r>
                          <a:rPr lang="pt-BR" sz="2800" i="1">
                            <a:latin typeface="Cambria Math"/>
                          </a:rPr>
                          <m:t>𝛽</m:t>
                        </m:r>
                      </m:e>
                    </m:d>
                    <m:r>
                      <a:rPr lang="pt-BR" sz="2800" i="1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=</m:t>
                    </m:r>
                    <m:r>
                      <a:rPr lang="pt-BR" sz="2800" i="1">
                        <a:latin typeface="Cambria Math"/>
                      </a:rPr>
                      <m:t>𝛼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+</m:t>
                    </m:r>
                    <m:r>
                      <a:rPr lang="pt-BR" sz="2800" i="1">
                        <a:latin typeface="Cambria Math"/>
                      </a:rPr>
                      <m:t>𝛽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t-BR" sz="2800" dirty="0"/>
              </a:p>
              <a:p>
                <a:pPr marL="571500" indent="-571500">
                  <a:buFont typeface="+mj-lt"/>
                  <a:buAutoNum type="romanLcPeriod"/>
                </a:pPr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/>
                      </a:rPr>
                      <m:t>1 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t-BR" sz="2800" dirty="0"/>
              </a:p>
              <a:p>
                <a:pPr marL="571500" indent="-571500">
                  <a:buFont typeface="+mj-lt"/>
                  <a:buAutoNum type="romanLcPeriod"/>
                </a:pPr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/>
                      </a:rPr>
                      <m:t>𝛼</m:t>
                    </m:r>
                    <m:d>
                      <m:d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i="1">
                            <a:latin typeface="Cambria Math"/>
                          </a:rPr>
                          <m:t>𝛽</m:t>
                        </m:r>
                        <m:r>
                          <a:rPr lang="pt-BR" sz="2800" i="1">
                            <a:latin typeface="Cambria Math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pt-BR" sz="28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i="1">
                            <a:latin typeface="Cambria Math"/>
                          </a:rPr>
                          <m:t>𝛼𝛽</m:t>
                        </m:r>
                        <m:r>
                          <a:rPr lang="pt-BR" sz="2800" i="1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pt-BR" sz="2800" i="1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i="1">
                        <a:latin typeface="Cambria Math"/>
                      </a:rPr>
                      <m:t>=</m:t>
                    </m:r>
                    <m:r>
                      <a:rPr lang="pt-BR" sz="2800" i="1">
                        <a:latin typeface="Cambria Math"/>
                      </a:rPr>
                      <m:t>𝛽</m:t>
                    </m:r>
                    <m:d>
                      <m:d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i="1">
                            <a:latin typeface="Cambria Math"/>
                          </a:rPr>
                          <m:t>𝛼</m:t>
                        </m:r>
                        <m:r>
                          <a:rPr lang="pt-BR" sz="2800" i="1">
                            <a:latin typeface="Cambria Math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d>
                  </m:oMath>
                </a14:m>
                <a:endParaRPr lang="pt-BR" sz="28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92" y="2636912"/>
                <a:ext cx="8712968" cy="1944216"/>
              </a:xfrm>
              <a:prstGeom prst="rect">
                <a:avLst/>
              </a:prstGeom>
              <a:blipFill rotWithShape="1">
                <a:blip r:embed="rId4"/>
                <a:stretch>
                  <a:fillRect l="-1046" b="-34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59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pt-BR" sz="2800" dirty="0"/>
                  <a:t>Sejam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b="0" i="1" dirty="0" smtClean="0">
                        <a:latin typeface="Cambria Math"/>
                      </a:rPr>
                      <m:t>≠</m:t>
                    </m:r>
                    <m:acc>
                      <m:accPr>
                        <m:chr m:val="⃗"/>
                        <m:ctrlPr>
                          <a:rPr lang="pt-BR" sz="2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dirty="0" smtClean="0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r>
                  <a:rPr lang="pt-BR" sz="2800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≠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r>
                  <a:rPr lang="pt-BR" sz="2800" dirty="0"/>
                  <a:t>, é definido um ângulo </a:t>
                </a:r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pt-BR" sz="2800" dirty="0"/>
                  <a:t>, com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/>
                      </a:rPr>
                      <m:t>0≤</m:t>
                    </m:r>
                    <m:r>
                      <a:rPr lang="pt-BR" sz="2800" i="1">
                        <a:latin typeface="Cambria Math"/>
                      </a:rPr>
                      <m:t>𝜃</m:t>
                    </m:r>
                    <m:r>
                      <a:rPr lang="pt-BR" sz="2800" i="1">
                        <a:latin typeface="Cambria Math"/>
                      </a:rPr>
                      <m:t>≤</m:t>
                    </m:r>
                    <m:r>
                      <a:rPr lang="pt-BR" sz="2800" i="1">
                        <a:latin typeface="Cambria Math"/>
                      </a:rPr>
                      <m:t>𝜋</m:t>
                    </m:r>
                  </m:oMath>
                </a14:m>
                <a:r>
                  <a:rPr lang="pt-BR" sz="2800" dirty="0"/>
                  <a:t>, entre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pt-BR" sz="2800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𝑂</m:t>
                        </m:r>
                        <m:r>
                          <a:rPr lang="pt-BR" sz="2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endParaRPr lang="pt-BR" sz="2800" dirty="0"/>
              </a:p>
              <a:p>
                <a:endParaRPr lang="pt-BR" sz="2800" dirty="0"/>
              </a:p>
              <a:p>
                <a:endParaRPr lang="pt-BR" sz="2800" dirty="0"/>
              </a:p>
              <a:p>
                <a:endParaRPr lang="pt-BR" sz="2800" dirty="0"/>
              </a:p>
              <a:p>
                <a:endParaRPr lang="pt-BR" sz="2800" dirty="0"/>
              </a:p>
              <a:p>
                <a:endParaRPr lang="pt-BR" sz="2800" dirty="0"/>
              </a:p>
              <a:p>
                <a:endParaRPr lang="pt-BR" sz="2800" dirty="0"/>
              </a:p>
              <a:p>
                <a:endParaRPr lang="pt-BR" sz="2800" dirty="0"/>
              </a:p>
              <a:p>
                <a:r>
                  <a:rPr lang="pt-BR" sz="2800" dirty="0"/>
                  <a:t>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b="0" i="1" dirty="0" smtClean="0">
                        <a:latin typeface="Cambria Math"/>
                      </a:rPr>
                      <m:t> </m:t>
                    </m:r>
                    <m:r>
                      <a:rPr lang="pt-BR" sz="2800" b="0" i="1" dirty="0" smtClean="0">
                        <a:latin typeface="Cambria Math"/>
                        <a:ea typeface="Cambria Math"/>
                      </a:rPr>
                      <m:t>∥</m:t>
                    </m:r>
                    <m:acc>
                      <m:accPr>
                        <m:chr m:val="⃗"/>
                        <m:ctrlPr>
                          <a:rPr lang="pt-BR" sz="2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dirty="0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sz="2800" dirty="0"/>
                  <a:t> e com mesmo sentido, então </a:t>
                </a:r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𝜃</m:t>
                    </m:r>
                    <m:r>
                      <a:rPr lang="pt-BR" sz="28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pt-BR" sz="2800" b="0" i="1" smtClean="0">
                            <a:latin typeface="Cambria Math"/>
                          </a:rPr>
                          <m:t>𝑜</m:t>
                        </m:r>
                      </m:sup>
                    </m:sSup>
                  </m:oMath>
                </a14:m>
                <a:endParaRPr lang="pt-BR" sz="2800" dirty="0"/>
              </a:p>
              <a:p>
                <a:r>
                  <a:rPr lang="pt-BR" sz="2800" dirty="0"/>
                  <a:t>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 </m:t>
                    </m:r>
                    <m:r>
                      <a:rPr lang="pt-BR" sz="2800" i="1" dirty="0">
                        <a:latin typeface="Cambria Math"/>
                        <a:ea typeface="Cambria Math"/>
                      </a:rPr>
                      <m:t>∥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sz="2800" dirty="0"/>
                  <a:t> e com sentido oposto, então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/>
                      </a:rPr>
                      <m:t>𝜃</m:t>
                    </m:r>
                    <m:r>
                      <a:rPr lang="pt-BR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/>
                          </a:rPr>
                          <m:t>180</m:t>
                        </m:r>
                      </m:e>
                      <m:sup>
                        <m:r>
                          <a:rPr lang="pt-BR" sz="2800" i="1">
                            <a:latin typeface="Cambria Math"/>
                          </a:rPr>
                          <m:t>𝑜</m:t>
                        </m:r>
                      </m:sup>
                    </m:sSup>
                  </m:oMath>
                </a14:m>
                <a:endParaRPr lang="pt-BR" sz="2800" dirty="0"/>
              </a:p>
              <a:p>
                <a:endParaRPr lang="pt-BR" sz="2800" dirty="0"/>
              </a:p>
              <a:p>
                <a:endParaRPr lang="pt-BR" sz="2800" dirty="0"/>
              </a:p>
              <a:p>
                <a:endParaRPr lang="pt-BR" sz="2800" dirty="0"/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49" t="-8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Ângulo entre vetores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555776" y="2996952"/>
            <a:ext cx="3744416" cy="2232248"/>
            <a:chOff x="827584" y="4149080"/>
            <a:chExt cx="3744416" cy="2232248"/>
          </a:xfrm>
        </p:grpSpPr>
        <p:cxnSp>
          <p:nvCxnSpPr>
            <p:cNvPr id="4" name="Conector de seta reta 3"/>
            <p:cNvCxnSpPr/>
            <p:nvPr/>
          </p:nvCxnSpPr>
          <p:spPr>
            <a:xfrm flipV="1">
              <a:off x="827584" y="4149080"/>
              <a:ext cx="1368152" cy="1858354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de seta reta 4"/>
            <p:cNvCxnSpPr/>
            <p:nvPr/>
          </p:nvCxnSpPr>
          <p:spPr>
            <a:xfrm flipV="1">
              <a:off x="841440" y="6007433"/>
              <a:ext cx="3730560" cy="687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ixaDeTexto 10"/>
                <p:cNvSpPr txBox="1"/>
                <p:nvPr/>
              </p:nvSpPr>
              <p:spPr>
                <a:xfrm>
                  <a:off x="899592" y="4787860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11" name="CaixaDeTexto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592" y="4787860"/>
                  <a:ext cx="648072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ixaDeTexto 11"/>
                <p:cNvSpPr txBox="1"/>
                <p:nvPr/>
              </p:nvSpPr>
              <p:spPr>
                <a:xfrm>
                  <a:off x="2339752" y="6011996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12" name="CaixaDeTexto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752" y="6011996"/>
                  <a:ext cx="648072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21311" r="-1792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ixaDeTexto 13"/>
                <p:cNvSpPr txBox="1"/>
                <p:nvPr/>
              </p:nvSpPr>
              <p:spPr>
                <a:xfrm>
                  <a:off x="1043608" y="5589240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/>
                          </a:rPr>
                          <m:t>𝜃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14" name="CaixaDeTexto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08" y="5589240"/>
                  <a:ext cx="648072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Forma livre 14"/>
            <p:cNvSpPr/>
            <p:nvPr/>
          </p:nvSpPr>
          <p:spPr>
            <a:xfrm>
              <a:off x="1011382" y="5749636"/>
              <a:ext cx="157367" cy="263237"/>
            </a:xfrm>
            <a:custGeom>
              <a:avLst/>
              <a:gdLst>
                <a:gd name="connsiteX0" fmla="*/ 0 w 157367"/>
                <a:gd name="connsiteY0" fmla="*/ 0 h 263237"/>
                <a:gd name="connsiteX1" fmla="*/ 138545 w 157367"/>
                <a:gd name="connsiteY1" fmla="*/ 110837 h 263237"/>
                <a:gd name="connsiteX2" fmla="*/ 152400 w 157367"/>
                <a:gd name="connsiteY2" fmla="*/ 263237 h 26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67" h="263237">
                  <a:moveTo>
                    <a:pt x="0" y="0"/>
                  </a:moveTo>
                  <a:cubicBezTo>
                    <a:pt x="56572" y="33482"/>
                    <a:pt x="113145" y="66964"/>
                    <a:pt x="138545" y="110837"/>
                  </a:cubicBezTo>
                  <a:cubicBezTo>
                    <a:pt x="163945" y="154710"/>
                    <a:pt x="158172" y="208973"/>
                    <a:pt x="152400" y="263237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051720" y="4715852"/>
                <a:ext cx="661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4715852"/>
                <a:ext cx="661928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3347864" y="2780928"/>
                <a:ext cx="661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780928"/>
                <a:ext cx="661928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5998304" y="4931876"/>
                <a:ext cx="661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304" y="4931876"/>
                <a:ext cx="661928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 de seta reta 17"/>
          <p:cNvCxnSpPr/>
          <p:nvPr/>
        </p:nvCxnSpPr>
        <p:spPr>
          <a:xfrm flipV="1">
            <a:off x="2534078" y="2398028"/>
            <a:ext cx="1821010" cy="2473469"/>
          </a:xfrm>
          <a:prstGeom prst="straightConnector1">
            <a:avLst/>
          </a:prstGeom>
          <a:ln w="127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V="1">
            <a:off x="2569048" y="4855305"/>
            <a:ext cx="4379216" cy="5750"/>
          </a:xfrm>
          <a:prstGeom prst="straightConnector1">
            <a:avLst/>
          </a:prstGeom>
          <a:ln w="127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200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2800" dirty="0"/>
                  <a:t>Seja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b="0" i="1" dirty="0" smtClean="0">
                        <a:latin typeface="Cambria Math"/>
                      </a:rPr>
                      <m:t>≠</m:t>
                    </m:r>
                    <m:acc>
                      <m:accPr>
                        <m:chr m:val="⃗"/>
                        <m:ctrlPr>
                          <a:rPr lang="pt-BR" sz="2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dirty="0" smtClean="0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endParaRPr lang="pt-BR" sz="2800" dirty="0"/>
              </a:p>
              <a:p>
                <a:r>
                  <a:rPr lang="pt-BR" sz="2800" dirty="0"/>
                  <a:t>Se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pt-BR" sz="2800" b="0" i="0" smtClean="0">
                        <a:latin typeface="Cambria Math"/>
                      </a:rPr>
                      <m:t>||</m:t>
                    </m:r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m:rPr>
                        <m:lit/>
                      </m:rPr>
                      <a:rPr lang="pt-BR" sz="2800" b="0" i="1" dirty="0" smtClean="0">
                        <a:latin typeface="Cambria Math"/>
                      </a:rPr>
                      <m:t>||</m:t>
                    </m:r>
                    <m:r>
                      <a:rPr lang="pt-BR" sz="2800" b="0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pt-BR" sz="2800" dirty="0"/>
                  <a:t>, então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sz="2800" dirty="0"/>
                  <a:t> é unitário</a:t>
                </a:r>
              </a:p>
              <a:p>
                <a:endParaRPr lang="pt-BR" sz="2800" dirty="0"/>
              </a:p>
              <a:p>
                <a:r>
                  <a:rPr lang="pt-BR" sz="2800" dirty="0"/>
                  <a:t>O vetor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m:rPr>
                            <m:lit/>
                          </m:rPr>
                          <a:rPr lang="pt-BR" sz="2800" b="0" i="1" dirty="0" smtClean="0">
                            <a:latin typeface="Cambria Math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pt-BR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b="0" i="1" dirty="0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  <m:r>
                          <m:rPr>
                            <m:lit/>
                          </m:rPr>
                          <a:rPr lang="pt-BR" sz="2800" b="0" i="1" dirty="0" smtClean="0">
                            <a:latin typeface="Cambria Math"/>
                          </a:rPr>
                          <m:t>||</m:t>
                        </m:r>
                      </m:den>
                    </m:f>
                  </m:oMath>
                </a14:m>
                <a:r>
                  <a:rPr lang="pt-BR" sz="2800" dirty="0"/>
                  <a:t> é necessariamente unitário</a:t>
                </a:r>
              </a:p>
              <a:p>
                <a:r>
                  <a:rPr lang="pt-BR" sz="2800" dirty="0"/>
                  <a:t>Ainda,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m:rPr>
                            <m:lit/>
                          </m:rPr>
                          <a:rPr lang="pt-BR" sz="2800" i="1" dirty="0">
                            <a:latin typeface="Cambria Math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pt-BR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 dirty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  <m:r>
                          <m:rPr>
                            <m:lit/>
                          </m:rPr>
                          <a:rPr lang="pt-BR" sz="2800" i="1" dirty="0">
                            <a:latin typeface="Cambria Math"/>
                          </a:rPr>
                          <m:t>||</m:t>
                        </m:r>
                      </m:den>
                    </m:f>
                  </m:oMath>
                </a14:m>
                <a:r>
                  <a:rPr lang="pt-BR" sz="2800" dirty="0"/>
                  <a:t> é dito “</a:t>
                </a:r>
                <a:r>
                  <a:rPr lang="pt-BR" sz="2800" dirty="0" err="1"/>
                  <a:t>versor</a:t>
                </a:r>
                <a:r>
                  <a:rPr lang="pt-BR" sz="2800" dirty="0"/>
                  <a:t>” 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t-BR" sz="2800" dirty="0"/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49" t="-1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Vetor Unitário</a:t>
            </a:r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5025746" y="4756502"/>
            <a:ext cx="3218662" cy="74451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6732240" y="4437112"/>
                <a:ext cx="6480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i="1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4437112"/>
                <a:ext cx="648072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de seta reta 13"/>
          <p:cNvCxnSpPr/>
          <p:nvPr/>
        </p:nvCxnSpPr>
        <p:spPr>
          <a:xfrm flipV="1">
            <a:off x="5064181" y="5206226"/>
            <a:ext cx="1296144" cy="29981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5364088" y="5294299"/>
                <a:ext cx="862584" cy="1015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i="1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lit/>
                            </m:rPr>
                            <a:rPr lang="pt-BR" sz="2800" i="1" dirty="0">
                              <a:latin typeface="Cambria Math"/>
                            </a:rPr>
                            <m:t>||</m:t>
                          </m:r>
                          <m:acc>
                            <m:accPr>
                              <m:chr m:val="⃗"/>
                              <m:ctrlPr>
                                <a:rPr lang="pt-BR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m:rPr>
                              <m:lit/>
                            </m:rPr>
                            <a:rPr lang="pt-BR" sz="2800" i="1" dirty="0">
                              <a:latin typeface="Cambria Math"/>
                            </a:rPr>
                            <m:t>||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5294299"/>
                <a:ext cx="862584" cy="10150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63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5496" y="908720"/>
            <a:ext cx="8928992" cy="5616624"/>
          </a:xfrm>
        </p:spPr>
        <p:txBody>
          <a:bodyPr>
            <a:normAutofit/>
          </a:bodyPr>
          <a:lstStyle/>
          <a:p>
            <a:r>
              <a:rPr lang="pt-BR" sz="2400" dirty="0"/>
              <a:t>WINTERLE, P. </a:t>
            </a:r>
            <a:r>
              <a:rPr lang="pt-BR" sz="2400" b="1" dirty="0"/>
              <a:t>Vetores e Geometria Analítica.</a:t>
            </a:r>
            <a:r>
              <a:rPr lang="pt-BR" sz="2400" dirty="0"/>
              <a:t> São Paulo. Makron Books, 2000.</a:t>
            </a:r>
          </a:p>
          <a:p>
            <a:r>
              <a:rPr lang="pt-BR" sz="2400" dirty="0"/>
              <a:t>BOULOS, P. &amp; CAMARGO, I. </a:t>
            </a:r>
            <a:r>
              <a:rPr lang="pt-BR" sz="2400" b="1" dirty="0"/>
              <a:t>Geometria Analítica - Um Tratamento Vetorial.</a:t>
            </a:r>
            <a:r>
              <a:rPr lang="pt-BR" sz="2400" dirty="0"/>
              <a:t> 3ª Ed. Pearson, 2005.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 da Aula</a:t>
            </a:r>
          </a:p>
        </p:txBody>
      </p:sp>
      <p:pic>
        <p:nvPicPr>
          <p:cNvPr id="2050" name="Picture 2" descr="http://www.livrariaresposta.com.br/fotos/8587918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30" y="2787352"/>
            <a:ext cx="2647950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59" y="2787352"/>
            <a:ext cx="2688509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3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deias vs. Motivação ~ LeNinja.com.br">
            <a:extLst>
              <a:ext uri="{FF2B5EF4-FFF2-40B4-BE49-F238E27FC236}">
                <a16:creationId xmlns:a16="http://schemas.microsoft.com/office/drawing/2014/main" id="{137714B4-690C-43F8-9812-B0D9AAEE45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156"/>
            <a:ext cx="1785938" cy="14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F043BD69-13A7-48A2-867F-E8F3C221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5726907"/>
            <a:ext cx="2057400" cy="273844"/>
          </a:xfrm>
        </p:spPr>
        <p:txBody>
          <a:bodyPr/>
          <a:lstStyle/>
          <a:p>
            <a:fld id="{033E09CD-34AE-46B5-97A7-69F39A3EDF7B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BA95DB92-79AC-487A-BE0A-FE50589BCA5F}"/>
                  </a:ext>
                </a:extLst>
              </p14:cNvPr>
              <p14:cNvContentPartPr/>
              <p14:nvPr/>
            </p14:nvContentPartPr>
            <p14:xfrm>
              <a:off x="1511444" y="2830559"/>
              <a:ext cx="270" cy="27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BA95DB92-79AC-487A-BE0A-FE50589BCA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4694" y="2823809"/>
                <a:ext cx="13500" cy="135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tângulo 10">
            <a:extLst>
              <a:ext uri="{FF2B5EF4-FFF2-40B4-BE49-F238E27FC236}">
                <a16:creationId xmlns:a16="http://schemas.microsoft.com/office/drawing/2014/main" id="{6E3B5D37-4A13-406C-BA6F-04A621E3B80C}"/>
              </a:ext>
            </a:extLst>
          </p:cNvPr>
          <p:cNvSpPr/>
          <p:nvPr/>
        </p:nvSpPr>
        <p:spPr>
          <a:xfrm rot="5400000">
            <a:off x="1048468" y="1849538"/>
            <a:ext cx="1246431" cy="417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C5F93D0-23F9-4DA5-881A-350883E6D9C1}"/>
              </a:ext>
            </a:extLst>
          </p:cNvPr>
          <p:cNvSpPr/>
          <p:nvPr/>
        </p:nvSpPr>
        <p:spPr>
          <a:xfrm>
            <a:off x="0" y="2532285"/>
            <a:ext cx="1880420" cy="204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1CDAA5B-5A83-4FFB-AF6F-6017E8C471DB}"/>
              </a:ext>
            </a:extLst>
          </p:cNvPr>
          <p:cNvSpPr/>
          <p:nvPr/>
        </p:nvSpPr>
        <p:spPr>
          <a:xfrm rot="5400000">
            <a:off x="-468005" y="1885156"/>
            <a:ext cx="1246431" cy="322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28" name="Picture 4" descr="Vamos falar sobre: código do INEP | Blog SIPF">
            <a:extLst>
              <a:ext uri="{FF2B5EF4-FFF2-40B4-BE49-F238E27FC236}">
                <a16:creationId xmlns:a16="http://schemas.microsoft.com/office/drawing/2014/main" id="{95606031-E365-47C6-B8F2-37559B92D5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56" y="2049548"/>
            <a:ext cx="337018" cy="5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inplot na Escola">
            <a:extLst>
              <a:ext uri="{FF2B5EF4-FFF2-40B4-BE49-F238E27FC236}">
                <a16:creationId xmlns:a16="http://schemas.microsoft.com/office/drawing/2014/main" id="{344528DF-6B55-47E9-827C-157710835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71" y="1655967"/>
            <a:ext cx="2721769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IFs de Física — Partícula carregada na presença de campo magnético">
            <a:extLst>
              <a:ext uri="{FF2B5EF4-FFF2-40B4-BE49-F238E27FC236}">
                <a16:creationId xmlns:a16="http://schemas.microsoft.com/office/drawing/2014/main" id="{1C170DFF-9848-4A3C-8579-B5B46618C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75" y="1817229"/>
            <a:ext cx="3082758" cy="177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B9C1380A-C425-4BBB-A28A-62474A341AD8}"/>
              </a:ext>
            </a:extLst>
          </p:cNvPr>
          <p:cNvSpPr/>
          <p:nvPr/>
        </p:nvSpPr>
        <p:spPr>
          <a:xfrm>
            <a:off x="2166784" y="3410844"/>
            <a:ext cx="658091" cy="1454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52" name="Picture 4" descr="Cálculo III, exercícios ect/ufrn">
            <a:extLst>
              <a:ext uri="{FF2B5EF4-FFF2-40B4-BE49-F238E27FC236}">
                <a16:creationId xmlns:a16="http://schemas.microsoft.com/office/drawing/2014/main" id="{DD38C688-B757-4CC6-8567-2649A7F7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12" y="3947844"/>
            <a:ext cx="2670956" cy="17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eficiente de sustentação – Wikipédia, a enciclopédia livre">
            <a:extLst>
              <a:ext uri="{FF2B5EF4-FFF2-40B4-BE49-F238E27FC236}">
                <a16:creationId xmlns:a16="http://schemas.microsoft.com/office/drawing/2014/main" id="{139CDA6D-1D7A-4436-B518-221A93BE0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67" y="4050276"/>
            <a:ext cx="3184730" cy="15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130675-3A85-4115-8F28-70B2C528A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6" y="3364923"/>
            <a:ext cx="1759406" cy="109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C3B08D98-B73D-3834-D46D-AF03BCB2D3D8}"/>
              </a:ext>
            </a:extLst>
          </p:cNvPr>
          <p:cNvSpPr txBox="1">
            <a:spLocks/>
          </p:cNvSpPr>
          <p:nvPr/>
        </p:nvSpPr>
        <p:spPr>
          <a:xfrm>
            <a:off x="93552" y="16158"/>
            <a:ext cx="8798928" cy="1001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Por que Estudar vetores?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7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Grandezas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2400" dirty="0"/>
                  <a:t>Escalares: caracterizados por um </a:t>
                </a:r>
                <a:r>
                  <a:rPr lang="pt-BR" sz="2400" b="1" dirty="0"/>
                  <a:t>número</a:t>
                </a:r>
                <a:r>
                  <a:rPr lang="pt-BR" sz="2400" dirty="0"/>
                  <a:t> e a unidade correspondente</a:t>
                </a:r>
              </a:p>
              <a:p>
                <a:pPr lvl="1"/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/>
                      </a:rPr>
                      <m:t>50</m:t>
                    </m:r>
                    <m:sSup>
                      <m:sSup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0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pt-BR" sz="20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dirty="0"/>
                  <a:t> de área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/>
                      </a:rPr>
                      <m:t>4 </m:t>
                    </m:r>
                    <m:r>
                      <a:rPr lang="pt-BR" sz="20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pt-BR" sz="2000" dirty="0"/>
                  <a:t> de comprimento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/>
                      </a:rPr>
                      <m:t>7 </m:t>
                    </m:r>
                    <m:r>
                      <a:rPr lang="pt-BR" sz="2000" b="0" i="1" smtClean="0">
                        <a:latin typeface="Cambria Math"/>
                      </a:rPr>
                      <m:t>𝑘𝑔</m:t>
                    </m:r>
                  </m:oMath>
                </a14:m>
                <a:r>
                  <a:rPr lang="pt-BR" sz="2000" dirty="0"/>
                  <a:t> de massa</a:t>
                </a:r>
              </a:p>
              <a:p>
                <a:pPr lvl="1"/>
                <a:endParaRPr lang="pt-BR" sz="2400" dirty="0"/>
              </a:p>
              <a:p>
                <a:r>
                  <a:rPr lang="pt-BR" sz="2400" dirty="0"/>
                  <a:t>Vetoriais: possui uma </a:t>
                </a:r>
                <a:r>
                  <a:rPr lang="pt-BR" sz="2400" b="1" dirty="0"/>
                  <a:t>intensidade</a:t>
                </a:r>
                <a:r>
                  <a:rPr lang="pt-BR" sz="2400" dirty="0"/>
                  <a:t>, </a:t>
                </a:r>
                <a:r>
                  <a:rPr lang="pt-BR" sz="2400" b="1" dirty="0"/>
                  <a:t>direção</a:t>
                </a:r>
                <a:r>
                  <a:rPr lang="pt-BR" sz="2400" dirty="0"/>
                  <a:t> e </a:t>
                </a:r>
                <a:r>
                  <a:rPr lang="pt-BR" sz="2400" b="1" dirty="0"/>
                  <a:t>sentido</a:t>
                </a:r>
                <a:r>
                  <a:rPr lang="pt-BR" sz="2400" dirty="0"/>
                  <a:t> e a unidade correspondente</a:t>
                </a:r>
              </a:p>
              <a:p>
                <a:pPr lvl="1"/>
                <a:r>
                  <a:rPr lang="pt-BR" sz="2000" dirty="0"/>
                  <a:t>Força</a:t>
                </a:r>
              </a:p>
              <a:p>
                <a:pPr lvl="1"/>
                <a:r>
                  <a:rPr lang="pt-BR" sz="2000" dirty="0"/>
                  <a:t>Velocidade</a:t>
                </a:r>
              </a:p>
              <a:p>
                <a:pPr lvl="1"/>
                <a:r>
                  <a:rPr lang="pt-BR" sz="2000" dirty="0"/>
                  <a:t>Aceleração</a:t>
                </a:r>
              </a:p>
            </p:txBody>
          </p:sp>
        </mc:Choice>
        <mc:Fallback xmlns="">
          <p:sp>
            <p:nvSpPr>
              <p:cNvPr id="5" name="Espaço Reservado para Conteúd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72" t="-8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ector de seta reta 6"/>
          <p:cNvCxnSpPr/>
          <p:nvPr/>
        </p:nvCxnSpPr>
        <p:spPr>
          <a:xfrm flipV="1">
            <a:off x="3419873" y="4149080"/>
            <a:ext cx="1512168" cy="16561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V="1">
            <a:off x="6012160" y="4222919"/>
            <a:ext cx="1080120" cy="11829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3419873" y="5805264"/>
            <a:ext cx="1512168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o 14"/>
          <p:cNvSpPr/>
          <p:nvPr/>
        </p:nvSpPr>
        <p:spPr>
          <a:xfrm rot="900000">
            <a:off x="3443782" y="5302062"/>
            <a:ext cx="672261" cy="82969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de seta reta 18"/>
          <p:cNvCxnSpPr/>
          <p:nvPr/>
        </p:nvCxnSpPr>
        <p:spPr>
          <a:xfrm flipV="1">
            <a:off x="7164288" y="4613820"/>
            <a:ext cx="1080120" cy="11829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4139952" y="3861048"/>
                <a:ext cx="936105" cy="410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861048"/>
                <a:ext cx="936105" cy="410946"/>
              </a:xfrm>
              <a:prstGeom prst="rect">
                <a:avLst/>
              </a:prstGeom>
              <a:blipFill rotWithShape="1">
                <a:blip r:embed="rId3"/>
                <a:stretch>
                  <a:fillRect t="-20588" b="-117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3923929" y="5291916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/>
                            </a:rPr>
                            <m:t>60</m:t>
                          </m:r>
                        </m:e>
                        <m:sup>
                          <m:r>
                            <a:rPr lang="pt-BR" b="0" i="1" smtClean="0">
                              <a:latin typeface="Cambria Math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9" y="5291916"/>
                <a:ext cx="79208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3563888" y="4653136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4 </m:t>
                      </m:r>
                      <m:r>
                        <a:rPr lang="pt-BR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653136"/>
                <a:ext cx="79208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5535813" y="5087433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813" y="5087433"/>
                <a:ext cx="79208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6543925" y="3935305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925" y="3935305"/>
                <a:ext cx="79208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6948263" y="5621932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3" y="5621932"/>
                <a:ext cx="79208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7956376" y="4541812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376" y="4541812"/>
                <a:ext cx="792089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ector reto 26"/>
          <p:cNvCxnSpPr/>
          <p:nvPr/>
        </p:nvCxnSpPr>
        <p:spPr>
          <a:xfrm>
            <a:off x="6012160" y="5405908"/>
            <a:ext cx="1152128" cy="39090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7092280" y="4222919"/>
            <a:ext cx="1152128" cy="39090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5828866" y="5877272"/>
            <a:ext cx="248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“mesmo comprimento, direção e sentido”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3275856" y="5877272"/>
            <a:ext cx="186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“as características</a:t>
            </a:r>
          </a:p>
          <a:p>
            <a:pPr algn="ctr"/>
            <a:r>
              <a:rPr lang="pt-BR" dirty="0"/>
              <a:t>de um vetor”</a:t>
            </a:r>
          </a:p>
        </p:txBody>
      </p:sp>
    </p:spTree>
    <p:extLst>
      <p:ext uri="{BB962C8B-B14F-4D97-AF65-F5344CB8AC3E}">
        <p14:creationId xmlns:p14="http://schemas.microsoft.com/office/powerpoint/2010/main" val="167028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2400" dirty="0"/>
                  <a:t>As “flechas” usadas na ilustração anterior são </a:t>
                </a:r>
                <a:r>
                  <a:rPr lang="pt-BR" sz="2400" b="1" dirty="0"/>
                  <a:t>segmentos</a:t>
                </a:r>
                <a:r>
                  <a:rPr lang="pt-BR" sz="2400" i="1" dirty="0"/>
                  <a:t> </a:t>
                </a:r>
                <a:r>
                  <a:rPr lang="pt-BR" sz="2400" b="1" dirty="0"/>
                  <a:t>orientados</a:t>
                </a:r>
              </a:p>
              <a:p>
                <a:r>
                  <a:rPr lang="pt-BR" sz="2400" dirty="0"/>
                  <a:t>Estes segmentos tem sentido, por exemplo, de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pt-BR" sz="2400" dirty="0"/>
                  <a:t> para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/>
                      </a:rPr>
                      <m:t>𝐵</m:t>
                    </m:r>
                  </m:oMath>
                </a14:m>
                <a:endParaRPr lang="pt-BR" sz="2400" dirty="0"/>
              </a:p>
              <a:p>
                <a:r>
                  <a:rPr lang="pt-BR" sz="2400" dirty="0"/>
                  <a:t>Logo, para conhecer essas “flechas” basta conhecer os pontos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pt-BR" sz="2400" dirty="0"/>
                  <a:t> e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pt-BR" sz="2400" dirty="0"/>
                  <a:t> e a ordem “primeiro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pt-BR" sz="2400" dirty="0"/>
                  <a:t> e depois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pt-BR" sz="2400" dirty="0"/>
                  <a:t>”</a:t>
                </a:r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72" t="-8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Segmento orientado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251520" y="3069680"/>
                <a:ext cx="8424936" cy="16554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pt-BR" sz="2400" dirty="0"/>
                  <a:t>Um </a:t>
                </a:r>
                <a:r>
                  <a:rPr lang="pt-BR" sz="2400" b="1" dirty="0"/>
                  <a:t>segmento orientado</a:t>
                </a:r>
                <a:r>
                  <a:rPr lang="pt-BR" sz="2400" dirty="0"/>
                  <a:t> é um par ordenado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(</m:t>
                    </m:r>
                    <m:r>
                      <a:rPr lang="pt-BR" sz="2400" i="1">
                        <a:latin typeface="Cambria Math"/>
                      </a:rPr>
                      <m:t>𝐴</m:t>
                    </m:r>
                    <m:r>
                      <a:rPr lang="pt-BR" sz="2400" i="1">
                        <a:latin typeface="Cambria Math"/>
                      </a:rPr>
                      <m:t>,</m:t>
                    </m:r>
                    <m:r>
                      <a:rPr lang="pt-BR" sz="2400" i="1">
                        <a:latin typeface="Cambria Math"/>
                      </a:rPr>
                      <m:t>𝐵</m:t>
                    </m:r>
                    <m:r>
                      <a:rPr lang="pt-BR" sz="2400" i="1">
                        <a:latin typeface="Cambria Math"/>
                      </a:rPr>
                      <m:t>)</m:t>
                    </m:r>
                  </m:oMath>
                </a14:m>
                <a:r>
                  <a:rPr lang="pt-BR" sz="2400" dirty="0"/>
                  <a:t> de pontos no espaço, onde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𝐴</m:t>
                    </m:r>
                  </m:oMath>
                </a14:m>
                <a:r>
                  <a:rPr lang="pt-BR" sz="2400" dirty="0"/>
                  <a:t> é a origem e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𝐵</m:t>
                    </m:r>
                  </m:oMath>
                </a14:m>
                <a:r>
                  <a:rPr lang="pt-BR" sz="2400" dirty="0"/>
                  <a:t> é a extremidade de um segmento.</a:t>
                </a:r>
              </a:p>
              <a:p>
                <a:pPr algn="just"/>
                <a:endParaRPr lang="pt-BR" sz="2400" dirty="0"/>
              </a:p>
              <a:p>
                <a:pPr algn="just"/>
                <a:r>
                  <a:rPr lang="pt-BR" sz="2400" dirty="0"/>
                  <a:t>É também representado por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b="0" i="1" smtClean="0">
                            <a:latin typeface="Cambria Math"/>
                          </a:rPr>
                          <m:t>𝐴𝐵</m:t>
                        </m:r>
                      </m:e>
                    </m:acc>
                  </m:oMath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069680"/>
                <a:ext cx="8424936" cy="1655464"/>
              </a:xfrm>
              <a:prstGeom prst="rect">
                <a:avLst/>
              </a:prstGeom>
              <a:blipFill rotWithShape="1">
                <a:blip r:embed="rId3"/>
                <a:stretch>
                  <a:fillRect l="-938" t="-727" r="-1010" b="-61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ector de seta reta 4"/>
          <p:cNvCxnSpPr/>
          <p:nvPr/>
        </p:nvCxnSpPr>
        <p:spPr>
          <a:xfrm flipV="1">
            <a:off x="467544" y="5013176"/>
            <a:ext cx="1080120" cy="11829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V="1">
            <a:off x="1619672" y="4909810"/>
            <a:ext cx="1531407" cy="16772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-36512" y="5877272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5877272"/>
                <a:ext cx="79208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971600" y="4725144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725144"/>
                <a:ext cx="79208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ector reto 8"/>
          <p:cNvCxnSpPr/>
          <p:nvPr/>
        </p:nvCxnSpPr>
        <p:spPr>
          <a:xfrm>
            <a:off x="520135" y="6196166"/>
            <a:ext cx="1152128" cy="39090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1547664" y="4909810"/>
            <a:ext cx="1603415" cy="11680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403647" y="6444044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6444044"/>
                <a:ext cx="79208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2843807" y="4725144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7" y="4725144"/>
                <a:ext cx="79208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de seta reta 12"/>
          <p:cNvCxnSpPr/>
          <p:nvPr/>
        </p:nvCxnSpPr>
        <p:spPr>
          <a:xfrm flipV="1">
            <a:off x="5092821" y="5229200"/>
            <a:ext cx="540060" cy="5914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10800000" flipV="1">
            <a:off x="5992921" y="4909810"/>
            <a:ext cx="1531407" cy="16772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4572000" y="5589240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589240"/>
                <a:ext cx="79208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5200833" y="4931876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833" y="4931876"/>
                <a:ext cx="792089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ector reto 16"/>
          <p:cNvCxnSpPr/>
          <p:nvPr/>
        </p:nvCxnSpPr>
        <p:spPr>
          <a:xfrm>
            <a:off x="5632881" y="5229200"/>
            <a:ext cx="412631" cy="135786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5128826" y="4909811"/>
            <a:ext cx="2395502" cy="91088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5776896" y="6444044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896" y="6444044"/>
                <a:ext cx="792089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7236295" y="4725144"/>
                <a:ext cx="792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5" y="4725144"/>
                <a:ext cx="792089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/>
          <p:cNvSpPr txBox="1"/>
          <p:nvPr/>
        </p:nvSpPr>
        <p:spPr>
          <a:xfrm>
            <a:off x="2213738" y="5733256"/>
            <a:ext cx="2214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“Segmentos orientados de mesmo sentido”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948264" y="5766818"/>
            <a:ext cx="189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“Segmentos orientados de sentido contrário”</a:t>
            </a:r>
          </a:p>
        </p:txBody>
      </p:sp>
    </p:spTree>
    <p:extLst>
      <p:ext uri="{BB962C8B-B14F-4D97-AF65-F5344CB8AC3E}">
        <p14:creationId xmlns:p14="http://schemas.microsoft.com/office/powerpoint/2010/main" val="387271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Vetores são representados geometricamente por segmentos orientados</a:t>
            </a:r>
          </a:p>
          <a:p>
            <a:endParaRPr lang="pt-BR" sz="2800" dirty="0"/>
          </a:p>
          <a:p>
            <a:r>
              <a:rPr lang="pt-BR" sz="2800" dirty="0"/>
              <a:t>Todos os vetores que possuem mesmas </a:t>
            </a:r>
            <a:r>
              <a:rPr lang="pt-BR" sz="2800" u="sng" dirty="0"/>
              <a:t>direção</a:t>
            </a:r>
            <a:r>
              <a:rPr lang="pt-BR" sz="2800" dirty="0"/>
              <a:t>, </a:t>
            </a:r>
            <a:r>
              <a:rPr lang="pt-BR" sz="2800" u="sng" dirty="0"/>
              <a:t>sentido</a:t>
            </a:r>
            <a:r>
              <a:rPr lang="pt-BR" sz="2800" dirty="0"/>
              <a:t> e </a:t>
            </a:r>
            <a:r>
              <a:rPr lang="pt-BR" sz="2800" u="sng" dirty="0"/>
              <a:t>comprimento</a:t>
            </a:r>
            <a:r>
              <a:rPr lang="pt-BR" sz="2800" dirty="0"/>
              <a:t> são </a:t>
            </a:r>
            <a:r>
              <a:rPr lang="pt-BR" sz="2800" b="1" u="sng" dirty="0"/>
              <a:t>representantes</a:t>
            </a:r>
            <a:r>
              <a:rPr lang="pt-BR" sz="2800" dirty="0"/>
              <a:t> de um mesmo vetor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Vetores</a:t>
            </a:r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1087907" y="4076654"/>
            <a:ext cx="1080120" cy="11829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V="1">
            <a:off x="2240035" y="4467555"/>
            <a:ext cx="1080120" cy="11829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611560" y="4941168"/>
                <a:ext cx="7920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941168"/>
                <a:ext cx="792089" cy="40011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619672" y="3789040"/>
                <a:ext cx="7920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789040"/>
                <a:ext cx="792089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2024010" y="5475667"/>
                <a:ext cx="7920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010" y="5475667"/>
                <a:ext cx="792089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3032123" y="4395547"/>
                <a:ext cx="7920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123" y="4395547"/>
                <a:ext cx="792089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reto 10"/>
          <p:cNvCxnSpPr/>
          <p:nvPr/>
        </p:nvCxnSpPr>
        <p:spPr>
          <a:xfrm>
            <a:off x="1087907" y="5259643"/>
            <a:ext cx="1152128" cy="39090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2168027" y="4076654"/>
            <a:ext cx="1152128" cy="39090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11560" y="5857297"/>
            <a:ext cx="3009936" cy="763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“mesmo comprimento, direção e sentido”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ço Reservado para Conteúdo 1"/>
              <p:cNvSpPr txBox="1">
                <a:spLocks/>
              </p:cNvSpPr>
              <p:nvPr/>
            </p:nvSpPr>
            <p:spPr>
              <a:xfrm>
                <a:off x="4061515" y="3717032"/>
                <a:ext cx="4746062" cy="2801143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 fontScale="92500" lnSpcReduction="10000"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3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686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90195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pt-BR" sz="2800" dirty="0"/>
                  <a:t>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pt-BR" sz="2800" dirty="0"/>
                  <a:t> são dois segmentos orientados distintos que representam um mesmo vetor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endParaRPr lang="pt-BR" sz="2800" dirty="0"/>
              </a:p>
              <a:p>
                <a:pPr algn="just"/>
                <a:endParaRPr lang="pt-BR" sz="2800" dirty="0"/>
              </a:p>
              <a:p>
                <a:pPr algn="just"/>
                <a:r>
                  <a:rPr lang="pt-BR" sz="2800" dirty="0"/>
                  <a:t>O comprimento 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 é denominado por “norma 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”, e é denotado por </a:t>
                </a:r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||</m:t>
                    </m:r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b="0" i="1" smtClean="0">
                        <a:latin typeface="Cambria Math"/>
                      </a:rPr>
                      <m:t>||</m:t>
                    </m:r>
                  </m:oMath>
                </a14:m>
                <a:endParaRPr lang="pt-BR" sz="2800" dirty="0"/>
              </a:p>
              <a:p>
                <a:pPr algn="just"/>
                <a:endParaRPr lang="pt-BR" sz="2800" dirty="0"/>
              </a:p>
            </p:txBody>
          </p:sp>
        </mc:Choice>
        <mc:Fallback xmlns="">
          <p:sp>
            <p:nvSpPr>
              <p:cNvPr id="16" name="Espaço Reservado para Conteúd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515" y="3717032"/>
                <a:ext cx="4746062" cy="2801143"/>
              </a:xfrm>
              <a:prstGeom prst="rect">
                <a:avLst/>
              </a:prstGeom>
              <a:blipFill rotWithShape="1">
                <a:blip r:embed="rId6"/>
                <a:stretch>
                  <a:fillRect l="-1926" t="-1743" r="-2311" b="-52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ctor de seta reta 19"/>
          <p:cNvCxnSpPr/>
          <p:nvPr/>
        </p:nvCxnSpPr>
        <p:spPr>
          <a:xfrm flipV="1">
            <a:off x="755576" y="3888759"/>
            <a:ext cx="1080120" cy="1170290"/>
          </a:xfrm>
          <a:prstGeom prst="straightConnector1">
            <a:avLst/>
          </a:prstGeom>
          <a:ln w="19050">
            <a:prstDash val="solid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755576" y="4077072"/>
                <a:ext cx="7920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dirty="0" smtClean="0">
                          <a:latin typeface="Cambria Math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000" b="0" i="1" dirty="0" smtClean="0">
                              <a:latin typeface="Cambria Math"/>
                            </a:rPr>
                            <m:t>𝑢</m:t>
                          </m:r>
                        </m:e>
                      </m:acc>
                      <m:r>
                        <a:rPr lang="pt-BR" sz="2000" b="0" i="1" dirty="0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077072"/>
                <a:ext cx="792089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7697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/>
                <a:r>
                  <a:rPr lang="pt-BR" sz="2800" dirty="0"/>
                  <a:t>Qualquer vetor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 possui um “vetor oposto” correspondente </a:t>
                </a:r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endParaRPr lang="pt-BR" sz="2800" dirty="0"/>
              </a:p>
              <a:p>
                <a:pPr algn="just"/>
                <a:r>
                  <a:rPr lang="pt-BR" sz="2800" dirty="0"/>
                  <a:t>Tais vetores possuem mesmo sentido e módulo, porém direções contrárias</a:t>
                </a:r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49" t="-1086" r="-13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Vetores opostos e unitários</a:t>
            </a:r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1907704" y="3838729"/>
            <a:ext cx="1080120" cy="11829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 flipV="1">
            <a:off x="805434" y="5033998"/>
            <a:ext cx="1080120" cy="1182989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1808080" y="4931965"/>
            <a:ext cx="185163" cy="1851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2375756" y="3552691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56" y="3552691"/>
                <a:ext cx="54006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395536" y="5775647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0" dirty="0"/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775647"/>
                <a:ext cx="540060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8182" t="-10526" b="-28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ço Reservado para Conteúdo 1"/>
              <p:cNvSpPr txBox="1">
                <a:spLocks/>
              </p:cNvSpPr>
              <p:nvPr/>
            </p:nvSpPr>
            <p:spPr>
              <a:xfrm>
                <a:off x="3563888" y="2924944"/>
                <a:ext cx="5328592" cy="3888432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3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686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90195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pt-BR" sz="2800" dirty="0"/>
                  <a:t>Aos vetores cuja norma tem tamanho 1 é dado o nome de “vetor unitário”</a:t>
                </a:r>
              </a:p>
              <a:p>
                <a:pPr algn="just"/>
                <a:r>
                  <a:rPr lang="pt-BR" sz="2800" dirty="0"/>
                  <a:t>Vetores cuja norma é 0 são denominado “nulos”</a:t>
                </a:r>
              </a:p>
              <a:p>
                <a:pPr algn="just"/>
                <a:r>
                  <a:rPr lang="pt-BR" sz="2800" dirty="0"/>
                  <a:t>O vetor nulo tem como representante um segmento orientado nulo e é indicado por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endParaRPr lang="pt-BR" sz="2800" dirty="0"/>
              </a:p>
            </p:txBody>
          </p:sp>
        </mc:Choice>
        <mc:Fallback xmlns="">
          <p:sp>
            <p:nvSpPr>
              <p:cNvPr id="11" name="Espaço Reservado para Conteúd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2924944"/>
                <a:ext cx="5328592" cy="3888432"/>
              </a:xfrm>
              <a:prstGeom prst="rect">
                <a:avLst/>
              </a:prstGeom>
              <a:blipFill rotWithShape="1">
                <a:blip r:embed="rId5"/>
                <a:stretch>
                  <a:fillRect l="-2059" t="-1567" r="-2288" b="-31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85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pt-BR" dirty="0"/>
                  <a:t>Dois vetores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dirty="0"/>
                  <a:t> são </a:t>
                </a:r>
                <a:r>
                  <a:rPr lang="pt-BR" u="sng" dirty="0"/>
                  <a:t>colineares</a:t>
                </a:r>
                <a:r>
                  <a:rPr lang="pt-BR" dirty="0"/>
                  <a:t> são possuem mesma direção, pois nesse caso existem representantes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𝐶𝐷</m:t>
                        </m:r>
                      </m:e>
                    </m:acc>
                  </m:oMath>
                </a14:m>
                <a:r>
                  <a:rPr lang="pt-BR" dirty="0"/>
                  <a:t> pertencentes a uma mesma reta (ou a retas paralelas)</a:t>
                </a:r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596" t="-1520" r="-17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Colineares</a:t>
            </a:r>
          </a:p>
        </p:txBody>
      </p:sp>
      <p:cxnSp>
        <p:nvCxnSpPr>
          <p:cNvPr id="4" name="Conector de seta reta 3"/>
          <p:cNvCxnSpPr/>
          <p:nvPr/>
        </p:nvCxnSpPr>
        <p:spPr>
          <a:xfrm rot="1620000" flipV="1">
            <a:off x="1214765" y="4471159"/>
            <a:ext cx="1080120" cy="1182989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 rot="60000">
                <a:off x="1291648" y="4690849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1291648" y="4690849"/>
                <a:ext cx="54006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 rot="60000">
                <a:off x="3523896" y="3865726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3523896" y="3865726"/>
                <a:ext cx="540060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6667" r="-351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ector de seta reta 8"/>
          <p:cNvCxnSpPr/>
          <p:nvPr/>
        </p:nvCxnSpPr>
        <p:spPr>
          <a:xfrm flipV="1">
            <a:off x="755576" y="3710700"/>
            <a:ext cx="4613992" cy="1734524"/>
          </a:xfrm>
          <a:prstGeom prst="straightConnector1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2856516" y="3857067"/>
            <a:ext cx="2108988" cy="79282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 rot="60000">
                <a:off x="759564" y="4906873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759564" y="4906873"/>
                <a:ext cx="54006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 rot="60000">
                <a:off x="2055708" y="4330809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2055708" y="4330809"/>
                <a:ext cx="540060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 rot="60000">
                <a:off x="2631772" y="4225766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2631772" y="4225766"/>
                <a:ext cx="54006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 rot="60000">
                <a:off x="4575988" y="3433678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4575988" y="3433678"/>
                <a:ext cx="540060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 rot="60000">
                <a:off x="4670544" y="6025966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4670544" y="6025966"/>
                <a:ext cx="540060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 rot="60000">
                <a:off x="6902792" y="4018126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6902792" y="4018126"/>
                <a:ext cx="540060" cy="461665"/>
              </a:xfrm>
              <a:prstGeom prst="rect">
                <a:avLst/>
              </a:prstGeom>
              <a:blipFill rotWithShape="1">
                <a:blip r:embed="rId10"/>
                <a:stretch>
                  <a:fillRect t="-16667" r="-3626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ctor de seta reta 19"/>
          <p:cNvCxnSpPr/>
          <p:nvPr/>
        </p:nvCxnSpPr>
        <p:spPr>
          <a:xfrm flipV="1">
            <a:off x="4134472" y="3863100"/>
            <a:ext cx="4613992" cy="1734524"/>
          </a:xfrm>
          <a:prstGeom prst="straightConnector1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6235412" y="4009467"/>
            <a:ext cx="2108988" cy="79282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 rot="60000">
                <a:off x="4138460" y="6241990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4138460" y="6241990"/>
                <a:ext cx="540060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 rot="60000">
                <a:off x="5521688" y="5753010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5521688" y="5753010"/>
                <a:ext cx="540060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 rot="60000">
                <a:off x="6010668" y="4378166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6010668" y="4378166"/>
                <a:ext cx="540060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 rot="60000">
                <a:off x="7954884" y="3586078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7954884" y="3586078"/>
                <a:ext cx="540060" cy="4616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ector de seta reta 25"/>
          <p:cNvCxnSpPr/>
          <p:nvPr/>
        </p:nvCxnSpPr>
        <p:spPr>
          <a:xfrm flipV="1">
            <a:off x="4139952" y="4646804"/>
            <a:ext cx="4613992" cy="1734524"/>
          </a:xfrm>
          <a:prstGeom prst="straightConnector1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rot="1620000" flipV="1">
            <a:off x="4506346" y="5424428"/>
            <a:ext cx="1080120" cy="1182989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6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Se os vetores não-nulos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dirty="0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𝑤</m:t>
                        </m:r>
                      </m:e>
                    </m:acc>
                  </m:oMath>
                </a14:m>
                <a:r>
                  <a:rPr lang="pt-BR" dirty="0"/>
                  <a:t> possuem representantes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pt-B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dirty="0" smtClean="0">
                            <a:latin typeface="Cambria Math"/>
                          </a:rPr>
                          <m:t>𝐶𝐷</m:t>
                        </m:r>
                      </m:e>
                    </m:acc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/>
                          </a:rPr>
                          <m:t>𝐸𝐹</m:t>
                        </m:r>
                      </m:e>
                    </m:acc>
                  </m:oMath>
                </a14:m>
                <a:r>
                  <a:rPr lang="pt-BR" dirty="0"/>
                  <a:t> pertencentes a um mesmo plano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pt-BR" dirty="0"/>
                  <a:t>, então tais vetores são </a:t>
                </a:r>
                <a:r>
                  <a:rPr lang="pt-BR" u="sng" dirty="0"/>
                  <a:t>coplanares</a:t>
                </a:r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596" t="-15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Coplanares</a:t>
            </a:r>
          </a:p>
        </p:txBody>
      </p:sp>
      <p:sp>
        <p:nvSpPr>
          <p:cNvPr id="4" name="Forma livre 3"/>
          <p:cNvSpPr/>
          <p:nvPr/>
        </p:nvSpPr>
        <p:spPr>
          <a:xfrm>
            <a:off x="1979712" y="3501008"/>
            <a:ext cx="5312228" cy="1915886"/>
          </a:xfrm>
          <a:custGeom>
            <a:avLst/>
            <a:gdLst>
              <a:gd name="connsiteX0" fmla="*/ 1074057 w 5312228"/>
              <a:gd name="connsiteY0" fmla="*/ 29029 h 1915886"/>
              <a:gd name="connsiteX1" fmla="*/ 0 w 5312228"/>
              <a:gd name="connsiteY1" fmla="*/ 1886857 h 1915886"/>
              <a:gd name="connsiteX2" fmla="*/ 4484914 w 5312228"/>
              <a:gd name="connsiteY2" fmla="*/ 1915886 h 1915886"/>
              <a:gd name="connsiteX3" fmla="*/ 5312228 w 5312228"/>
              <a:gd name="connsiteY3" fmla="*/ 29029 h 1915886"/>
              <a:gd name="connsiteX4" fmla="*/ 1277257 w 5312228"/>
              <a:gd name="connsiteY4" fmla="*/ 0 h 1915886"/>
              <a:gd name="connsiteX5" fmla="*/ 1074057 w 5312228"/>
              <a:gd name="connsiteY5" fmla="*/ 29029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2228" h="1915886">
                <a:moveTo>
                  <a:pt x="1074057" y="29029"/>
                </a:moveTo>
                <a:lnTo>
                  <a:pt x="0" y="1886857"/>
                </a:lnTo>
                <a:lnTo>
                  <a:pt x="4484914" y="1915886"/>
                </a:lnTo>
                <a:lnTo>
                  <a:pt x="5312228" y="29029"/>
                </a:lnTo>
                <a:lnTo>
                  <a:pt x="1277257" y="0"/>
                </a:lnTo>
                <a:lnTo>
                  <a:pt x="1074057" y="2902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3275856" y="3789040"/>
            <a:ext cx="0" cy="1309836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V="1">
            <a:off x="4788024" y="4293096"/>
            <a:ext cx="1656184" cy="95818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3923928" y="3789040"/>
            <a:ext cx="1336340" cy="7920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 rot="60000">
                <a:off x="2803816" y="4225766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2803816" y="4225766"/>
                <a:ext cx="54006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 rot="60000">
                <a:off x="4387992" y="3721710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4387992" y="3721710"/>
                <a:ext cx="540060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6456" r="-351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 rot="60000">
                <a:off x="5468112" y="4690849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5468112" y="4690849"/>
                <a:ext cx="54006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 rot="60000">
                <a:off x="6764256" y="3466713"/>
                <a:ext cx="5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6764256" y="3466713"/>
                <a:ext cx="540060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16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2800" dirty="0"/>
                  <a:t>Sejam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sz="2800" dirty="0"/>
                  <a:t> tais que </a:t>
                </a:r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(</m:t>
                    </m:r>
                    <m:r>
                      <a:rPr lang="pt-BR" sz="2800" b="0" i="1" smtClean="0">
                        <a:latin typeface="Cambria Math"/>
                      </a:rPr>
                      <m:t>𝐴</m:t>
                    </m:r>
                    <m:r>
                      <a:rPr lang="pt-BR" sz="2800" b="0" i="1" smtClean="0">
                        <a:latin typeface="Cambria Math"/>
                      </a:rPr>
                      <m:t>,</m:t>
                    </m:r>
                    <m:r>
                      <a:rPr lang="pt-BR" sz="2800" b="0" i="1" smtClean="0">
                        <a:latin typeface="Cambria Math"/>
                      </a:rPr>
                      <m:t>𝐵</m:t>
                    </m:r>
                    <m:r>
                      <a:rPr lang="pt-BR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pt-BR" sz="2800" dirty="0"/>
                  <a:t> é representante 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</m:oMath>
                </a14:m>
                <a:r>
                  <a:rPr lang="pt-BR" sz="2800" dirty="0"/>
                  <a:t> e </a:t>
                </a:r>
                <a14:m>
                  <m:oMath xmlns:m="http://schemas.openxmlformats.org/officeDocument/2006/math">
                    <m:r>
                      <a:rPr lang="pt-BR" sz="2800" b="0" i="0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pt-BR" sz="2800" b="0" i="0" smtClean="0">
                        <a:latin typeface="Cambria Math"/>
                      </a:rPr>
                      <m:t>B</m:t>
                    </m:r>
                    <m:r>
                      <a:rPr lang="pt-BR" sz="2800" b="0" i="1" smtClean="0">
                        <a:latin typeface="Cambria Math"/>
                      </a:rPr>
                      <m:t>,</m:t>
                    </m:r>
                    <m:r>
                      <a:rPr lang="pt-BR" sz="2800" b="0" i="1" smtClean="0">
                        <a:latin typeface="Cambria Math"/>
                      </a:rPr>
                      <m:t>𝐶</m:t>
                    </m:r>
                    <m:r>
                      <a:rPr lang="pt-BR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pt-BR" sz="2800" dirty="0"/>
                  <a:t> o representante 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sz="2800" dirty="0"/>
                  <a:t> o vetor </a:t>
                </a:r>
                <a:r>
                  <a:rPr lang="pt-BR" sz="2800" b="1" dirty="0"/>
                  <a:t>soma 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1" i="1" smtClean="0">
                            <a:latin typeface="Cambria Math"/>
                          </a:rPr>
                          <m:t>𝒖</m:t>
                        </m:r>
                      </m:e>
                    </m:acc>
                  </m:oMath>
                </a14:m>
                <a:r>
                  <a:rPr lang="pt-BR" sz="2800" b="1" dirty="0"/>
                  <a:t> com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1" i="1" smtClean="0">
                            <a:latin typeface="Cambria Math"/>
                          </a:rPr>
                          <m:t>𝒗</m:t>
                        </m:r>
                      </m:e>
                    </m:acc>
                  </m:oMath>
                </a14:m>
                <a:r>
                  <a:rPr lang="pt-BR" sz="2800" dirty="0"/>
                  <a:t>, indicado por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smtClean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b="0" i="1" dirty="0" smtClean="0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2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dirty="0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t-BR" sz="2800" dirty="0"/>
                  <a:t> é o vetor que tem </a:t>
                </a:r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(</m:t>
                    </m:r>
                    <m:r>
                      <a:rPr lang="pt-BR" sz="2800" b="0" i="1" smtClean="0">
                        <a:latin typeface="Cambria Math"/>
                      </a:rPr>
                      <m:t>𝐴</m:t>
                    </m:r>
                    <m:r>
                      <a:rPr lang="pt-BR" sz="2800" b="0" i="1" smtClean="0">
                        <a:latin typeface="Cambria Math"/>
                      </a:rPr>
                      <m:t>,</m:t>
                    </m:r>
                    <m:r>
                      <a:rPr lang="pt-BR" sz="2800" b="0" i="1" smtClean="0">
                        <a:latin typeface="Cambria Math"/>
                      </a:rPr>
                      <m:t>𝐶</m:t>
                    </m:r>
                    <m:r>
                      <a:rPr lang="pt-BR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pt-BR" sz="2800" dirty="0"/>
                  <a:t> por representante: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pt-BR" sz="2800" i="1" dirty="0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i="1" dirty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t-BR" sz="2800" b="0" i="1" dirty="0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2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800" b="0" i="1" dirty="0" smtClean="0">
                            <a:latin typeface="Cambria Math"/>
                          </a:rPr>
                          <m:t>𝐴𝐶</m:t>
                        </m:r>
                      </m:e>
                    </m:acc>
                  </m:oMath>
                </a14:m>
                <a:endParaRPr lang="pt-BR" sz="2800" dirty="0"/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49" t="-10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Soma de vetores</a:t>
            </a:r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1979712" y="4252446"/>
            <a:ext cx="1800200" cy="4629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 flipH="1" flipV="1">
            <a:off x="2483768" y="5129632"/>
            <a:ext cx="720080" cy="13237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4788024" y="6011500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6011500"/>
                <a:ext cx="576064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6876256" y="5426640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5426640"/>
                <a:ext cx="576064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2483768" y="4067780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067780"/>
                <a:ext cx="57606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2411760" y="5795972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5795972"/>
                <a:ext cx="576064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21667" r="-265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de seta reta 13"/>
          <p:cNvCxnSpPr/>
          <p:nvPr/>
        </p:nvCxnSpPr>
        <p:spPr>
          <a:xfrm flipV="1">
            <a:off x="5076056" y="5548590"/>
            <a:ext cx="1800200" cy="4629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 flipV="1">
            <a:off x="6156176" y="4224886"/>
            <a:ext cx="720080" cy="13237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5076056" y="4252446"/>
            <a:ext cx="1080120" cy="1728192"/>
          </a:xfrm>
          <a:prstGeom prst="straightConnector1">
            <a:avLst/>
          </a:pr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5796136" y="5733256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5733256"/>
                <a:ext cx="576064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6444208" y="4653136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4653136"/>
                <a:ext cx="576064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21311" r="-263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4860032" y="4877249"/>
                <a:ext cx="843417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  <m:r>
                        <a:rPr lang="pt-BR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4877249"/>
                <a:ext cx="843417" cy="639983"/>
              </a:xfrm>
              <a:prstGeom prst="rect">
                <a:avLst/>
              </a:prstGeom>
              <a:blipFill rotWithShape="1">
                <a:blip r:embed="rId9"/>
                <a:stretch>
                  <a:fillRect t="-12381" r="-266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5940152" y="3861048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3861048"/>
                <a:ext cx="57606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2987824" y="2996952"/>
                <a:ext cx="2911700" cy="57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0" i="1" smtClean="0">
                              <a:latin typeface="Cambria Math"/>
                            </a:rPr>
                            <m:t>𝐴𝐵</m:t>
                          </m:r>
                        </m:e>
                      </m:acc>
                      <m:r>
                        <a:rPr lang="pt-BR" sz="2800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0" i="1" smtClean="0">
                              <a:latin typeface="Cambria Math"/>
                            </a:rPr>
                            <m:t>𝐵𝐶</m:t>
                          </m:r>
                        </m:e>
                      </m:acc>
                      <m:r>
                        <a:rPr lang="pt-BR" sz="2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0" i="1" smtClean="0">
                              <a:latin typeface="Cambria Math"/>
                            </a:rPr>
                            <m:t>𝐴𝐶</m:t>
                          </m:r>
                        </m:e>
                      </m:acc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2996952"/>
                <a:ext cx="2911700" cy="57830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37986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25984</TotalTime>
  <Words>987</Words>
  <Application>Microsoft Office PowerPoint</Application>
  <PresentationFormat>Apresentação na tela (4:3)</PresentationFormat>
  <Paragraphs>158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Impact</vt:lpstr>
      <vt:lpstr>Times New Roman</vt:lpstr>
      <vt:lpstr>NewsPrint</vt:lpstr>
      <vt:lpstr>Vetores:  Tratamento Geométrico</vt:lpstr>
      <vt:lpstr>Apresentação do PowerPoint</vt:lpstr>
      <vt:lpstr>Grandezas</vt:lpstr>
      <vt:lpstr>Segmento orientado</vt:lpstr>
      <vt:lpstr>Vetores</vt:lpstr>
      <vt:lpstr>Vetores opostos e unitários</vt:lpstr>
      <vt:lpstr>Colineares</vt:lpstr>
      <vt:lpstr>Coplanares</vt:lpstr>
      <vt:lpstr>Soma de vetores</vt:lpstr>
      <vt:lpstr>Soma de vetores</vt:lpstr>
      <vt:lpstr>Propriedades da soma vetorial</vt:lpstr>
      <vt:lpstr>Produto de escalar por vetor</vt:lpstr>
      <vt:lpstr>Propriedades do produto escalar por vetor</vt:lpstr>
      <vt:lpstr>Ângulo entre vetores</vt:lpstr>
      <vt:lpstr>Vetor Unitário</vt:lpstr>
      <vt:lpstr>Bibliografia da Aula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Rogerio Galante</dc:creator>
  <cp:lastModifiedBy>jkformiga FORMIGA</cp:lastModifiedBy>
  <cp:revision>424</cp:revision>
  <cp:lastPrinted>2013-09-11T23:42:39Z</cp:lastPrinted>
  <dcterms:created xsi:type="dcterms:W3CDTF">2012-08-02T03:43:52Z</dcterms:created>
  <dcterms:modified xsi:type="dcterms:W3CDTF">2026-03-01T22:30:14Z</dcterms:modified>
</cp:coreProperties>
</file>